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sldIdLst>
    <p:sldId id="277" r:id="rId5"/>
    <p:sldId id="315" r:id="rId6"/>
    <p:sldId id="377" r:id="rId7"/>
    <p:sldId id="360" r:id="rId8"/>
    <p:sldId id="336" r:id="rId9"/>
    <p:sldId id="339" r:id="rId10"/>
    <p:sldId id="383" r:id="rId11"/>
    <p:sldId id="388" r:id="rId12"/>
    <p:sldId id="314" r:id="rId13"/>
    <p:sldId id="333" r:id="rId14"/>
    <p:sldId id="335" r:id="rId15"/>
    <p:sldId id="371" r:id="rId16"/>
    <p:sldId id="385" r:id="rId17"/>
    <p:sldId id="390" r:id="rId18"/>
    <p:sldId id="389" r:id="rId19"/>
    <p:sldId id="391" r:id="rId20"/>
    <p:sldId id="344" r:id="rId21"/>
    <p:sldId id="279" r:id="rId22"/>
    <p:sldId id="325" r:id="rId23"/>
    <p:sldId id="367" r:id="rId24"/>
    <p:sldId id="376" r:id="rId25"/>
    <p:sldId id="353" r:id="rId26"/>
    <p:sldId id="346" r:id="rId27"/>
    <p:sldId id="361" r:id="rId28"/>
    <p:sldId id="369" r:id="rId29"/>
    <p:sldId id="286" r:id="rId30"/>
    <p:sldId id="378" r:id="rId31"/>
    <p:sldId id="382" r:id="rId32"/>
    <p:sldId id="289" r:id="rId33"/>
    <p:sldId id="347" r:id="rId34"/>
    <p:sldId id="321" r:id="rId35"/>
    <p:sldId id="328" r:id="rId36"/>
    <p:sldId id="294" r:id="rId37"/>
    <p:sldId id="291" r:id="rId38"/>
    <p:sldId id="323" r:id="rId39"/>
    <p:sldId id="320" r:id="rId40"/>
    <p:sldId id="394" r:id="rId41"/>
    <p:sldId id="368" r:id="rId42"/>
    <p:sldId id="290" r:id="rId43"/>
    <p:sldId id="327" r:id="rId44"/>
    <p:sldId id="393" r:id="rId45"/>
    <p:sldId id="366" r:id="rId46"/>
    <p:sldId id="296" r:id="rId47"/>
    <p:sldId id="348" r:id="rId48"/>
    <p:sldId id="298" r:id="rId49"/>
    <p:sldId id="352" r:id="rId50"/>
    <p:sldId id="332" r:id="rId51"/>
  </p:sldIdLst>
  <p:sldSz cx="9144000" cy="6858000" type="screen4x3"/>
  <p:notesSz cx="6858000" cy="9144000"/>
  <p:custDataLst>
    <p:tags r:id="rId5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7D539D"/>
    <a:srgbClr val="9BAFB6"/>
    <a:srgbClr val="44546A"/>
    <a:srgbClr val="3B3838"/>
    <a:srgbClr val="F088EB"/>
    <a:srgbClr val="F2F2F2"/>
    <a:srgbClr val="FF7575"/>
    <a:srgbClr val="000000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00E765-53E4-1EB2-789E-2437A51F3D0A}" v="2" dt="2023-01-04T12:05:46.862"/>
    <p1510:client id="{B5C536C9-D616-1062-32DF-C399DE383FE6}" v="3" dt="2022-06-25T04:29:59.533"/>
    <p1510:client id="{C8CD7A36-93BA-1A2C-C974-1A205CA09B64}" v="5" dt="2022-06-26T18:09:24.304"/>
    <p1510:client id="{EDF4DFFB-3E82-587C-F353-EEDF17DA181B}" v="4" dt="2022-11-28T07:22:02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88686" autoAdjust="0"/>
  </p:normalViewPr>
  <p:slideViewPr>
    <p:cSldViewPr snapToGrid="0">
      <p:cViewPr varScale="1">
        <p:scale>
          <a:sx n="80" d="100"/>
          <a:sy n="80" d="100"/>
        </p:scale>
        <p:origin x="998" y="3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来宾用户" userId="S::urn:spo:anon#0423155343156397bcca8c9464b21f3b71d28b975f118cc7adc0cdbb60dd2b16::" providerId="AD" clId="Web-{B5C536C9-D616-1062-32DF-C399DE383FE6}"/>
    <pc:docChg chg="modSld">
      <pc:chgData name="来宾用户" userId="S::urn:spo:anon#0423155343156397bcca8c9464b21f3b71d28b975f118cc7adc0cdbb60dd2b16::" providerId="AD" clId="Web-{B5C536C9-D616-1062-32DF-C399DE383FE6}" dt="2022-06-25T04:29:59.533" v="2" actId="1076"/>
      <pc:docMkLst>
        <pc:docMk/>
      </pc:docMkLst>
      <pc:sldChg chg="modSp">
        <pc:chgData name="来宾用户" userId="S::urn:spo:anon#0423155343156397bcca8c9464b21f3b71d28b975f118cc7adc0cdbb60dd2b16::" providerId="AD" clId="Web-{B5C536C9-D616-1062-32DF-C399DE383FE6}" dt="2022-06-25T04:01:59.115" v="0" actId="1076"/>
        <pc:sldMkLst>
          <pc:docMk/>
          <pc:sldMk cId="2250938115" sldId="277"/>
        </pc:sldMkLst>
        <pc:grpChg chg="mod">
          <ac:chgData name="来宾用户" userId="S::urn:spo:anon#0423155343156397bcca8c9464b21f3b71d28b975f118cc7adc0cdbb60dd2b16::" providerId="AD" clId="Web-{B5C536C9-D616-1062-32DF-C399DE383FE6}" dt="2022-06-25T04:01:59.115" v="0" actId="1076"/>
          <ac:grpSpMkLst>
            <pc:docMk/>
            <pc:sldMk cId="2250938115" sldId="277"/>
            <ac:grpSpMk id="8" creationId="{EF54C6C2-7BD7-407D-895D-F4205370630C}"/>
          </ac:grpSpMkLst>
        </pc:grpChg>
      </pc:sldChg>
      <pc:sldChg chg="modSp">
        <pc:chgData name="来宾用户" userId="S::urn:spo:anon#0423155343156397bcca8c9464b21f3b71d28b975f118cc7adc0cdbb60dd2b16::" providerId="AD" clId="Web-{B5C536C9-D616-1062-32DF-C399DE383FE6}" dt="2022-06-25T04:29:59.533" v="2" actId="1076"/>
        <pc:sldMkLst>
          <pc:docMk/>
          <pc:sldMk cId="2275764209" sldId="335"/>
        </pc:sldMkLst>
        <pc:spChg chg="mod">
          <ac:chgData name="来宾用户" userId="S::urn:spo:anon#0423155343156397bcca8c9464b21f3b71d28b975f118cc7adc0cdbb60dd2b16::" providerId="AD" clId="Web-{B5C536C9-D616-1062-32DF-C399DE383FE6}" dt="2022-06-25T04:29:59.533" v="2" actId="1076"/>
          <ac:spMkLst>
            <pc:docMk/>
            <pc:sldMk cId="2275764209" sldId="335"/>
            <ac:spMk id="4" creationId="{339CECD9-FD7E-47A6-973E-830D604A1522}"/>
          </ac:spMkLst>
        </pc:spChg>
      </pc:sldChg>
    </pc:docChg>
  </pc:docChgLst>
  <pc:docChgLst>
    <pc:chgData name="Wang Jiaqi" userId="S::wangjiaqi@cuhk.edu.cn::ad13d630-b453-46e3-8bb1-c14b29704c7c" providerId="AD" clId="Web-{EDF4DFFB-3E82-587C-F353-EEDF17DA181B}"/>
    <pc:docChg chg="modSld">
      <pc:chgData name="Wang Jiaqi" userId="S::wangjiaqi@cuhk.edu.cn::ad13d630-b453-46e3-8bb1-c14b29704c7c" providerId="AD" clId="Web-{EDF4DFFB-3E82-587C-F353-EEDF17DA181B}" dt="2022-11-28T07:22:02.004" v="3" actId="1076"/>
      <pc:docMkLst>
        <pc:docMk/>
      </pc:docMkLst>
      <pc:sldChg chg="modSp">
        <pc:chgData name="Wang Jiaqi" userId="S::wangjiaqi@cuhk.edu.cn::ad13d630-b453-46e3-8bb1-c14b29704c7c" providerId="AD" clId="Web-{EDF4DFFB-3E82-587C-F353-EEDF17DA181B}" dt="2022-11-28T07:22:02.004" v="3" actId="1076"/>
        <pc:sldMkLst>
          <pc:docMk/>
          <pc:sldMk cId="2778341278" sldId="332"/>
        </pc:sldMkLst>
        <pc:grpChg chg="mod">
          <ac:chgData name="Wang Jiaqi" userId="S::wangjiaqi@cuhk.edu.cn::ad13d630-b453-46e3-8bb1-c14b29704c7c" providerId="AD" clId="Web-{EDF4DFFB-3E82-587C-F353-EEDF17DA181B}" dt="2022-11-28T07:21:14.518" v="1" actId="1076"/>
          <ac:grpSpMkLst>
            <pc:docMk/>
            <pc:sldMk cId="2778341278" sldId="332"/>
            <ac:grpSpMk id="13" creationId="{ADEA9492-BD3A-48D6-A310-D32B3BC57417}"/>
          </ac:grpSpMkLst>
        </pc:grpChg>
        <pc:picChg chg="mod">
          <ac:chgData name="Wang Jiaqi" userId="S::wangjiaqi@cuhk.edu.cn::ad13d630-b453-46e3-8bb1-c14b29704c7c" providerId="AD" clId="Web-{EDF4DFFB-3E82-587C-F353-EEDF17DA181B}" dt="2022-11-28T07:22:02.004" v="3" actId="1076"/>
          <ac:picMkLst>
            <pc:docMk/>
            <pc:sldMk cId="2778341278" sldId="332"/>
            <ac:picMk id="14" creationId="{FD3577E0-600F-4FAC-830B-249ED427CEBE}"/>
          </ac:picMkLst>
        </pc:picChg>
      </pc:sldChg>
    </pc:docChg>
  </pc:docChgLst>
  <pc:docChgLst>
    <pc:chgData name="来宾用户" userId="S::urn:spo:anon#0423155343156397bcca8c9464b21f3b71d28b975f118cc7adc0cdbb60dd2b16::" providerId="AD" clId="Web-{C8CD7A36-93BA-1A2C-C974-1A205CA09B64}"/>
    <pc:docChg chg="modSld">
      <pc:chgData name="来宾用户" userId="S::urn:spo:anon#0423155343156397bcca8c9464b21f3b71d28b975f118cc7adc0cdbb60dd2b16::" providerId="AD" clId="Web-{C8CD7A36-93BA-1A2C-C974-1A205CA09B64}" dt="2022-06-26T18:09:24.304" v="4" actId="1076"/>
      <pc:docMkLst>
        <pc:docMk/>
      </pc:docMkLst>
      <pc:sldChg chg="modSp">
        <pc:chgData name="来宾用户" userId="S::urn:spo:anon#0423155343156397bcca8c9464b21f3b71d28b975f118cc7adc0cdbb60dd2b16::" providerId="AD" clId="Web-{C8CD7A36-93BA-1A2C-C974-1A205CA09B64}" dt="2022-06-26T18:09:24.304" v="4" actId="1076"/>
        <pc:sldMkLst>
          <pc:docMk/>
          <pc:sldMk cId="2250938115" sldId="277"/>
        </pc:sldMkLst>
        <pc:spChg chg="mod">
          <ac:chgData name="来宾用户" userId="S::urn:spo:anon#0423155343156397bcca8c9464b21f3b71d28b975f118cc7adc0cdbb60dd2b16::" providerId="AD" clId="Web-{C8CD7A36-93BA-1A2C-C974-1A205CA09B64}" dt="2022-06-26T18:09:24.304" v="4" actId="1076"/>
          <ac:spMkLst>
            <pc:docMk/>
            <pc:sldMk cId="2250938115" sldId="277"/>
            <ac:spMk id="17" creationId="{D9C2ADC4-C64F-496A-88B2-0277DC08A057}"/>
          </ac:spMkLst>
        </pc:spChg>
        <pc:grpChg chg="mod">
          <ac:chgData name="来宾用户" userId="S::urn:spo:anon#0423155343156397bcca8c9464b21f3b71d28b975f118cc7adc0cdbb60dd2b16::" providerId="AD" clId="Web-{C8CD7A36-93BA-1A2C-C974-1A205CA09B64}" dt="2022-06-26T13:13:32.588" v="0" actId="1076"/>
          <ac:grpSpMkLst>
            <pc:docMk/>
            <pc:sldMk cId="2250938115" sldId="277"/>
            <ac:grpSpMk id="8" creationId="{EF54C6C2-7BD7-407D-895D-F4205370630C}"/>
          </ac:grpSpMkLst>
        </pc:grpChg>
      </pc:sldChg>
    </pc:docChg>
  </pc:docChgLst>
  <pc:docChgLst>
    <pc:chgData name="Wang Jiaqi" userId="S::wangjiaqi@cuhk.edu.cn::ad13d630-b453-46e3-8bb1-c14b29704c7c" providerId="AD" clId="Web-{A800E765-53E4-1EB2-789E-2437A51F3D0A}"/>
    <pc:docChg chg="addSld delSld">
      <pc:chgData name="Wang Jiaqi" userId="S::wangjiaqi@cuhk.edu.cn::ad13d630-b453-46e3-8bb1-c14b29704c7c" providerId="AD" clId="Web-{A800E765-53E4-1EB2-789E-2437A51F3D0A}" dt="2023-01-04T12:05:46.862" v="1"/>
      <pc:docMkLst>
        <pc:docMk/>
      </pc:docMkLst>
      <pc:sldChg chg="add del replId">
        <pc:chgData name="Wang Jiaqi" userId="S::wangjiaqi@cuhk.edu.cn::ad13d630-b453-46e3-8bb1-c14b29704c7c" providerId="AD" clId="Web-{A800E765-53E4-1EB2-789E-2437A51F3D0A}" dt="2023-01-04T12:05:46.862" v="1"/>
        <pc:sldMkLst>
          <pc:docMk/>
          <pc:sldMk cId="2514722042" sldId="39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D8602-39B5-4271-9DB9-31EA0AFAD024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C9623DD2-5E96-4EE1-B9AF-D9993FE5A643}">
      <dgm:prSet phldrT="[文本]"/>
      <dgm:spPr/>
      <dgm:t>
        <a:bodyPr/>
        <a:lstStyle/>
        <a:p>
          <a:r>
            <a:rPr lang="en-US" altLang="zh-CN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rPr>
            <a:t>Data Collection</a:t>
          </a:r>
          <a:endParaRPr lang="zh-CN" altLang="en-US" dirty="0">
            <a:latin typeface="Bahnschrift SemiCondensed" panose="020B0502040204020203" pitchFamily="34" charset="0"/>
            <a:ea typeface="微软雅黑" panose="020B0503020204020204" pitchFamily="34" charset="-122"/>
            <a:sym typeface="Bahnschrift SemiCondensed" panose="020B0502040204020203" pitchFamily="34" charset="0"/>
          </a:endParaRPr>
        </a:p>
      </dgm:t>
    </dgm:pt>
    <dgm:pt modelId="{DBC8E5E4-56C7-4443-A735-E5A3A85E9A4D}" type="parTrans" cxnId="{400975FD-2F59-45C6-BC45-09E6C24B3A86}">
      <dgm:prSet/>
      <dgm:spPr/>
      <dgm:t>
        <a:bodyPr/>
        <a:lstStyle/>
        <a:p>
          <a:endParaRPr lang="zh-CN" altLang="en-US"/>
        </a:p>
      </dgm:t>
    </dgm:pt>
    <dgm:pt modelId="{09A26027-C8B9-4116-A51F-1896BC0DEEAA}" type="sibTrans" cxnId="{400975FD-2F59-45C6-BC45-09E6C24B3A86}">
      <dgm:prSet/>
      <dgm:spPr/>
      <dgm:t>
        <a:bodyPr/>
        <a:lstStyle/>
        <a:p>
          <a:endParaRPr lang="zh-CN" altLang="en-US"/>
        </a:p>
      </dgm:t>
    </dgm:pt>
    <dgm:pt modelId="{5BD149A6-57EE-46C6-A870-962D5CC7DD94}">
      <dgm:prSet phldrT="[文本]"/>
      <dgm:spPr/>
      <dgm:t>
        <a:bodyPr/>
        <a:lstStyle/>
        <a:p>
          <a:r>
            <a:rPr lang="en-US" altLang="zh-CN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rPr>
            <a:t>Vision Transformer Model Training</a:t>
          </a:r>
          <a:endParaRPr lang="zh-CN" altLang="en-US" dirty="0">
            <a:latin typeface="Bahnschrift SemiCondensed" panose="020B0502040204020203" pitchFamily="34" charset="0"/>
            <a:ea typeface="微软雅黑" panose="020B0503020204020204" pitchFamily="34" charset="-122"/>
            <a:sym typeface="Bahnschrift SemiCondensed" panose="020B0502040204020203" pitchFamily="34" charset="0"/>
          </a:endParaRPr>
        </a:p>
      </dgm:t>
    </dgm:pt>
    <dgm:pt modelId="{E01883B9-B32E-4681-A45C-DAF997FD9737}" type="parTrans" cxnId="{47C659A0-2F54-4C57-BFE1-A4586FFA0A40}">
      <dgm:prSet/>
      <dgm:spPr/>
      <dgm:t>
        <a:bodyPr/>
        <a:lstStyle/>
        <a:p>
          <a:endParaRPr lang="zh-CN" altLang="en-US"/>
        </a:p>
      </dgm:t>
    </dgm:pt>
    <dgm:pt modelId="{58BCD585-D9BC-481B-8D5C-BFED5D4C2232}" type="sibTrans" cxnId="{47C659A0-2F54-4C57-BFE1-A4586FFA0A40}">
      <dgm:prSet/>
      <dgm:spPr/>
      <dgm:t>
        <a:bodyPr/>
        <a:lstStyle/>
        <a:p>
          <a:endParaRPr lang="zh-CN" altLang="en-US"/>
        </a:p>
      </dgm:t>
    </dgm:pt>
    <dgm:pt modelId="{C5F4E2C5-4004-4BD8-B5FD-36AD96EB5D6B}">
      <dgm:prSet phldrT="[文本]"/>
      <dgm:spPr/>
      <dgm:t>
        <a:bodyPr/>
        <a:lstStyle/>
        <a:p>
          <a:r>
            <a:rPr lang="en-US" altLang="zh-CN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rPr>
            <a:t>Testing and Validation</a:t>
          </a:r>
          <a:endParaRPr lang="zh-CN" altLang="en-US" dirty="0">
            <a:latin typeface="Bahnschrift SemiCondensed" panose="020B0502040204020203" pitchFamily="34" charset="0"/>
            <a:ea typeface="微软雅黑" panose="020B0503020204020204" pitchFamily="34" charset="-122"/>
            <a:sym typeface="Bahnschrift SemiCondensed" panose="020B0502040204020203" pitchFamily="34" charset="0"/>
          </a:endParaRPr>
        </a:p>
      </dgm:t>
    </dgm:pt>
    <dgm:pt modelId="{00A9F30E-FE9B-41C1-9437-CCC592DBF4F1}" type="parTrans" cxnId="{4F11E312-52D3-4565-9758-33AF4B49F5DD}">
      <dgm:prSet/>
      <dgm:spPr/>
      <dgm:t>
        <a:bodyPr/>
        <a:lstStyle/>
        <a:p>
          <a:endParaRPr lang="zh-CN" altLang="en-US"/>
        </a:p>
      </dgm:t>
    </dgm:pt>
    <dgm:pt modelId="{817AA2B2-FADE-4DA5-B987-5F5DB36C9AED}" type="sibTrans" cxnId="{4F11E312-52D3-4565-9758-33AF4B49F5DD}">
      <dgm:prSet/>
      <dgm:spPr/>
      <dgm:t>
        <a:bodyPr/>
        <a:lstStyle/>
        <a:p>
          <a:endParaRPr lang="zh-CN" altLang="en-US"/>
        </a:p>
      </dgm:t>
    </dgm:pt>
    <dgm:pt modelId="{FF5D80D5-FA69-4C42-B9B4-B2D08247FEB5}" type="pres">
      <dgm:prSet presAssocID="{6B1D8602-39B5-4271-9DB9-31EA0AFAD024}" presName="Name0" presStyleCnt="0">
        <dgm:presLayoutVars>
          <dgm:dir/>
          <dgm:resizeHandles val="exact"/>
        </dgm:presLayoutVars>
      </dgm:prSet>
      <dgm:spPr/>
    </dgm:pt>
    <dgm:pt modelId="{EF50A1C2-96DB-4CE8-8629-DABCA698BF73}" type="pres">
      <dgm:prSet presAssocID="{C9623DD2-5E96-4EE1-B9AF-D9993FE5A643}" presName="node" presStyleLbl="node1" presStyleIdx="0" presStyleCnt="3">
        <dgm:presLayoutVars>
          <dgm:bulletEnabled val="1"/>
        </dgm:presLayoutVars>
      </dgm:prSet>
      <dgm:spPr/>
    </dgm:pt>
    <dgm:pt modelId="{7BF5246C-A496-4084-9D5F-0BFE37977426}" type="pres">
      <dgm:prSet presAssocID="{09A26027-C8B9-4116-A51F-1896BC0DEEAA}" presName="sibTrans" presStyleLbl="sibTrans2D1" presStyleIdx="0" presStyleCnt="2"/>
      <dgm:spPr/>
    </dgm:pt>
    <dgm:pt modelId="{FE61DC05-F3D8-4CFB-B54B-10EAE70BCC20}" type="pres">
      <dgm:prSet presAssocID="{09A26027-C8B9-4116-A51F-1896BC0DEEAA}" presName="connectorText" presStyleLbl="sibTrans2D1" presStyleIdx="0" presStyleCnt="2"/>
      <dgm:spPr/>
    </dgm:pt>
    <dgm:pt modelId="{C0478945-38D3-4128-88DF-15E6FA11B50C}" type="pres">
      <dgm:prSet presAssocID="{5BD149A6-57EE-46C6-A870-962D5CC7DD94}" presName="node" presStyleLbl="node1" presStyleIdx="1" presStyleCnt="3">
        <dgm:presLayoutVars>
          <dgm:bulletEnabled val="1"/>
        </dgm:presLayoutVars>
      </dgm:prSet>
      <dgm:spPr/>
    </dgm:pt>
    <dgm:pt modelId="{961A43C4-51E3-42F7-A2E6-FF94E6056CB9}" type="pres">
      <dgm:prSet presAssocID="{58BCD585-D9BC-481B-8D5C-BFED5D4C2232}" presName="sibTrans" presStyleLbl="sibTrans2D1" presStyleIdx="1" presStyleCnt="2"/>
      <dgm:spPr/>
    </dgm:pt>
    <dgm:pt modelId="{A22AFB04-2EB2-4223-936B-D019CD4FA7E0}" type="pres">
      <dgm:prSet presAssocID="{58BCD585-D9BC-481B-8D5C-BFED5D4C2232}" presName="connectorText" presStyleLbl="sibTrans2D1" presStyleIdx="1" presStyleCnt="2"/>
      <dgm:spPr/>
    </dgm:pt>
    <dgm:pt modelId="{FF7D2B96-833A-479F-93A0-D5D413760ABE}" type="pres">
      <dgm:prSet presAssocID="{C5F4E2C5-4004-4BD8-B5FD-36AD96EB5D6B}" presName="node" presStyleLbl="node1" presStyleIdx="2" presStyleCnt="3">
        <dgm:presLayoutVars>
          <dgm:bulletEnabled val="1"/>
        </dgm:presLayoutVars>
      </dgm:prSet>
      <dgm:spPr/>
    </dgm:pt>
  </dgm:ptLst>
  <dgm:cxnLst>
    <dgm:cxn modelId="{4F11E312-52D3-4565-9758-33AF4B49F5DD}" srcId="{6B1D8602-39B5-4271-9DB9-31EA0AFAD024}" destId="{C5F4E2C5-4004-4BD8-B5FD-36AD96EB5D6B}" srcOrd="2" destOrd="0" parTransId="{00A9F30E-FE9B-41C1-9437-CCC592DBF4F1}" sibTransId="{817AA2B2-FADE-4DA5-B987-5F5DB36C9AED}"/>
    <dgm:cxn modelId="{313F3914-4401-443F-A52E-F17918A5CA59}" type="presOf" srcId="{6B1D8602-39B5-4271-9DB9-31EA0AFAD024}" destId="{FF5D80D5-FA69-4C42-B9B4-B2D08247FEB5}" srcOrd="0" destOrd="0" presId="urn:microsoft.com/office/officeart/2005/8/layout/process1"/>
    <dgm:cxn modelId="{3F45C522-2D69-47D2-9DC1-7FF02F21C428}" type="presOf" srcId="{58BCD585-D9BC-481B-8D5C-BFED5D4C2232}" destId="{961A43C4-51E3-42F7-A2E6-FF94E6056CB9}" srcOrd="0" destOrd="0" presId="urn:microsoft.com/office/officeart/2005/8/layout/process1"/>
    <dgm:cxn modelId="{25115D26-3C32-49A7-8A13-E24BFAF6B205}" type="presOf" srcId="{09A26027-C8B9-4116-A51F-1896BC0DEEAA}" destId="{7BF5246C-A496-4084-9D5F-0BFE37977426}" srcOrd="0" destOrd="0" presId="urn:microsoft.com/office/officeart/2005/8/layout/process1"/>
    <dgm:cxn modelId="{31B0D33C-C3EC-4D6B-9D6E-4DBEE48584BA}" type="presOf" srcId="{5BD149A6-57EE-46C6-A870-962D5CC7DD94}" destId="{C0478945-38D3-4128-88DF-15E6FA11B50C}" srcOrd="0" destOrd="0" presId="urn:microsoft.com/office/officeart/2005/8/layout/process1"/>
    <dgm:cxn modelId="{7846F546-47E8-4B46-BBD4-7625359533A9}" type="presOf" srcId="{09A26027-C8B9-4116-A51F-1896BC0DEEAA}" destId="{FE61DC05-F3D8-4CFB-B54B-10EAE70BCC20}" srcOrd="1" destOrd="0" presId="urn:microsoft.com/office/officeart/2005/8/layout/process1"/>
    <dgm:cxn modelId="{47C659A0-2F54-4C57-BFE1-A4586FFA0A40}" srcId="{6B1D8602-39B5-4271-9DB9-31EA0AFAD024}" destId="{5BD149A6-57EE-46C6-A870-962D5CC7DD94}" srcOrd="1" destOrd="0" parTransId="{E01883B9-B32E-4681-A45C-DAF997FD9737}" sibTransId="{58BCD585-D9BC-481B-8D5C-BFED5D4C2232}"/>
    <dgm:cxn modelId="{0ECC6BAB-6872-49E6-9CB1-5FDCDBE4C648}" type="presOf" srcId="{58BCD585-D9BC-481B-8D5C-BFED5D4C2232}" destId="{A22AFB04-2EB2-4223-936B-D019CD4FA7E0}" srcOrd="1" destOrd="0" presId="urn:microsoft.com/office/officeart/2005/8/layout/process1"/>
    <dgm:cxn modelId="{5F73E9F8-0DAA-42D4-8863-FF3F461553FD}" type="presOf" srcId="{C5F4E2C5-4004-4BD8-B5FD-36AD96EB5D6B}" destId="{FF7D2B96-833A-479F-93A0-D5D413760ABE}" srcOrd="0" destOrd="0" presId="urn:microsoft.com/office/officeart/2005/8/layout/process1"/>
    <dgm:cxn modelId="{43EE3CFD-A2F5-4524-89D4-D90665C9A8E8}" type="presOf" srcId="{C9623DD2-5E96-4EE1-B9AF-D9993FE5A643}" destId="{EF50A1C2-96DB-4CE8-8629-DABCA698BF73}" srcOrd="0" destOrd="0" presId="urn:microsoft.com/office/officeart/2005/8/layout/process1"/>
    <dgm:cxn modelId="{400975FD-2F59-45C6-BC45-09E6C24B3A86}" srcId="{6B1D8602-39B5-4271-9DB9-31EA0AFAD024}" destId="{C9623DD2-5E96-4EE1-B9AF-D9993FE5A643}" srcOrd="0" destOrd="0" parTransId="{DBC8E5E4-56C7-4443-A735-E5A3A85E9A4D}" sibTransId="{09A26027-C8B9-4116-A51F-1896BC0DEEAA}"/>
    <dgm:cxn modelId="{B349BE59-9C46-492C-801C-E6EBCAE801B6}" type="presParOf" srcId="{FF5D80D5-FA69-4C42-B9B4-B2D08247FEB5}" destId="{EF50A1C2-96DB-4CE8-8629-DABCA698BF73}" srcOrd="0" destOrd="0" presId="urn:microsoft.com/office/officeart/2005/8/layout/process1"/>
    <dgm:cxn modelId="{A311F294-4C4E-4902-BB32-0CFA4C3A8239}" type="presParOf" srcId="{FF5D80D5-FA69-4C42-B9B4-B2D08247FEB5}" destId="{7BF5246C-A496-4084-9D5F-0BFE37977426}" srcOrd="1" destOrd="0" presId="urn:microsoft.com/office/officeart/2005/8/layout/process1"/>
    <dgm:cxn modelId="{99F9A0EB-2356-4507-90F3-03CF378187E8}" type="presParOf" srcId="{7BF5246C-A496-4084-9D5F-0BFE37977426}" destId="{FE61DC05-F3D8-4CFB-B54B-10EAE70BCC20}" srcOrd="0" destOrd="0" presId="urn:microsoft.com/office/officeart/2005/8/layout/process1"/>
    <dgm:cxn modelId="{CDB50719-9EEC-4764-BC56-FCF3BD9899F9}" type="presParOf" srcId="{FF5D80D5-FA69-4C42-B9B4-B2D08247FEB5}" destId="{C0478945-38D3-4128-88DF-15E6FA11B50C}" srcOrd="2" destOrd="0" presId="urn:microsoft.com/office/officeart/2005/8/layout/process1"/>
    <dgm:cxn modelId="{AD797547-D472-4A72-8228-EFD447D95877}" type="presParOf" srcId="{FF5D80D5-FA69-4C42-B9B4-B2D08247FEB5}" destId="{961A43C4-51E3-42F7-A2E6-FF94E6056CB9}" srcOrd="3" destOrd="0" presId="urn:microsoft.com/office/officeart/2005/8/layout/process1"/>
    <dgm:cxn modelId="{B87D11D1-C367-4DFC-AE84-C8E3F8355CC9}" type="presParOf" srcId="{961A43C4-51E3-42F7-A2E6-FF94E6056CB9}" destId="{A22AFB04-2EB2-4223-936B-D019CD4FA7E0}" srcOrd="0" destOrd="0" presId="urn:microsoft.com/office/officeart/2005/8/layout/process1"/>
    <dgm:cxn modelId="{C2177FC3-74EC-4222-97BC-45E12FB60346}" type="presParOf" srcId="{FF5D80D5-FA69-4C42-B9B4-B2D08247FEB5}" destId="{FF7D2B96-833A-479F-93A0-D5D413760AB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0A1C2-96DB-4CE8-8629-DABCA698BF73}">
      <dsp:nvSpPr>
        <dsp:cNvPr id="0" name=""/>
        <dsp:cNvSpPr/>
      </dsp:nvSpPr>
      <dsp:spPr>
        <a:xfrm>
          <a:off x="6495" y="1687251"/>
          <a:ext cx="1941400" cy="11648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rPr>
            <a:t>Data Collection</a:t>
          </a:r>
          <a:endParaRPr lang="zh-CN" altLang="en-US" sz="2200" kern="1200" dirty="0">
            <a:latin typeface="Bahnschrift SemiCondensed" panose="020B0502040204020203" pitchFamily="34" charset="0"/>
            <a:ea typeface="微软雅黑" panose="020B0503020204020204" pitchFamily="34" charset="-122"/>
            <a:sym typeface="Bahnschrift SemiCondensed" panose="020B0502040204020203" pitchFamily="34" charset="0"/>
          </a:endParaRPr>
        </a:p>
      </dsp:txBody>
      <dsp:txXfrm>
        <a:off x="40612" y="1721368"/>
        <a:ext cx="1873166" cy="1096606"/>
      </dsp:txXfrm>
    </dsp:sp>
    <dsp:sp modelId="{7BF5246C-A496-4084-9D5F-0BFE37977426}">
      <dsp:nvSpPr>
        <dsp:cNvPr id="0" name=""/>
        <dsp:cNvSpPr/>
      </dsp:nvSpPr>
      <dsp:spPr>
        <a:xfrm>
          <a:off x="2142035" y="2028938"/>
          <a:ext cx="411576" cy="48146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2142035" y="2125231"/>
        <a:ext cx="288103" cy="288881"/>
      </dsp:txXfrm>
    </dsp:sp>
    <dsp:sp modelId="{C0478945-38D3-4128-88DF-15E6FA11B50C}">
      <dsp:nvSpPr>
        <dsp:cNvPr id="0" name=""/>
        <dsp:cNvSpPr/>
      </dsp:nvSpPr>
      <dsp:spPr>
        <a:xfrm>
          <a:off x="2724455" y="1687251"/>
          <a:ext cx="1941400" cy="11648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rPr>
            <a:t>Vision Transformer Model Training</a:t>
          </a:r>
          <a:endParaRPr lang="zh-CN" altLang="en-US" sz="2200" kern="1200" dirty="0">
            <a:latin typeface="Bahnschrift SemiCondensed" panose="020B0502040204020203" pitchFamily="34" charset="0"/>
            <a:ea typeface="微软雅黑" panose="020B0503020204020204" pitchFamily="34" charset="-122"/>
            <a:sym typeface="Bahnschrift SemiCondensed" panose="020B0502040204020203" pitchFamily="34" charset="0"/>
          </a:endParaRPr>
        </a:p>
      </dsp:txBody>
      <dsp:txXfrm>
        <a:off x="2758572" y="1721368"/>
        <a:ext cx="1873166" cy="1096606"/>
      </dsp:txXfrm>
    </dsp:sp>
    <dsp:sp modelId="{961A43C4-51E3-42F7-A2E6-FF94E6056CB9}">
      <dsp:nvSpPr>
        <dsp:cNvPr id="0" name=""/>
        <dsp:cNvSpPr/>
      </dsp:nvSpPr>
      <dsp:spPr>
        <a:xfrm>
          <a:off x="4859996" y="2028938"/>
          <a:ext cx="411576" cy="48146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4859996" y="2125231"/>
        <a:ext cx="288103" cy="288881"/>
      </dsp:txXfrm>
    </dsp:sp>
    <dsp:sp modelId="{FF7D2B96-833A-479F-93A0-D5D413760ABE}">
      <dsp:nvSpPr>
        <dsp:cNvPr id="0" name=""/>
        <dsp:cNvSpPr/>
      </dsp:nvSpPr>
      <dsp:spPr>
        <a:xfrm>
          <a:off x="5442416" y="1687251"/>
          <a:ext cx="1941400" cy="11648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rPr>
            <a:t>Testing and Validation</a:t>
          </a:r>
          <a:endParaRPr lang="zh-CN" altLang="en-US" sz="2200" kern="1200" dirty="0">
            <a:latin typeface="Bahnschrift SemiCondensed" panose="020B0502040204020203" pitchFamily="34" charset="0"/>
            <a:ea typeface="微软雅黑" panose="020B0503020204020204" pitchFamily="34" charset="-122"/>
            <a:sym typeface="Bahnschrift SemiCondensed" panose="020B0502040204020203" pitchFamily="34" charset="0"/>
          </a:endParaRPr>
        </a:p>
      </dsp:txBody>
      <dsp:txXfrm>
        <a:off x="5476533" y="1721368"/>
        <a:ext cx="1873166" cy="1096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557AA-CEF9-4AED-8BDE-3274D3528B8C}" type="datetimeFigureOut">
              <a:t>2023/1/4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67F61-9752-473D-92C2-9382D070835D}" type="slidenum"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0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272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59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94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71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039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734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858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757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50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10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5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开始时间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80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后面的图加动画过渡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056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后面的图加动画过渡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327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后面的图加动画过渡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524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603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不动的精子画</a:t>
            </a:r>
            <a:r>
              <a:rPr lang="en-US" altLang="zh-CN" dirty="0"/>
              <a:t>X</a:t>
            </a:r>
            <a:r>
              <a:rPr lang="zh-CN" altLang="en-US" dirty="0"/>
              <a:t>在外面 框住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8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87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971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373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021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627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58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81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523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62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4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53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76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02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8499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8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787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782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195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26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0799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652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5552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1966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405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59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264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3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67F61-9752-473D-92C2-9382D070835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083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67F61-9752-473D-92C2-9382D070835D}" type="slidenum">
              <a:rPr lang="en-US" altLang="zh-CN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5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29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15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61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5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37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50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09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1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71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1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05119-A6A8-4D31-9A76-058BF8658FAF}" type="datetimeFigureOut">
              <a:rPr lang="zh-CN" altLang="en-US" smtClean="0"/>
              <a:t>2023/1/4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D84B6-3E06-4227-8822-D7568259B2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61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20.png"/><Relationship Id="rId3" Type="http://schemas.openxmlformats.org/officeDocument/2006/relationships/image" Target="../media/image23.png"/><Relationship Id="rId21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0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26" Type="http://schemas.openxmlformats.org/officeDocument/2006/relationships/image" Target="../media/image64.jpg"/><Relationship Id="rId39" Type="http://schemas.openxmlformats.org/officeDocument/2006/relationships/image" Target="../media/image77.jpg"/><Relationship Id="rId21" Type="http://schemas.openxmlformats.org/officeDocument/2006/relationships/image" Target="../media/image59.jpg"/><Relationship Id="rId34" Type="http://schemas.openxmlformats.org/officeDocument/2006/relationships/image" Target="../media/image72.jpg"/><Relationship Id="rId42" Type="http://schemas.openxmlformats.org/officeDocument/2006/relationships/image" Target="../media/image80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4.jpg"/><Relationship Id="rId20" Type="http://schemas.openxmlformats.org/officeDocument/2006/relationships/image" Target="../media/image58.jpg"/><Relationship Id="rId29" Type="http://schemas.openxmlformats.org/officeDocument/2006/relationships/image" Target="../media/image67.jpg"/><Relationship Id="rId41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g"/><Relationship Id="rId24" Type="http://schemas.openxmlformats.org/officeDocument/2006/relationships/image" Target="../media/image62.jpg"/><Relationship Id="rId32" Type="http://schemas.openxmlformats.org/officeDocument/2006/relationships/image" Target="../media/image70.jpg"/><Relationship Id="rId37" Type="http://schemas.openxmlformats.org/officeDocument/2006/relationships/image" Target="../media/image75.jpg"/><Relationship Id="rId40" Type="http://schemas.openxmlformats.org/officeDocument/2006/relationships/image" Target="../media/image78.jpg"/><Relationship Id="rId5" Type="http://schemas.openxmlformats.org/officeDocument/2006/relationships/image" Target="../media/image44.png"/><Relationship Id="rId15" Type="http://schemas.openxmlformats.org/officeDocument/2006/relationships/image" Target="../media/image53.jpg"/><Relationship Id="rId23" Type="http://schemas.openxmlformats.org/officeDocument/2006/relationships/image" Target="../media/image61.jpg"/><Relationship Id="rId28" Type="http://schemas.openxmlformats.org/officeDocument/2006/relationships/image" Target="../media/image66.jpg"/><Relationship Id="rId36" Type="http://schemas.openxmlformats.org/officeDocument/2006/relationships/image" Target="../media/image74.jpg"/><Relationship Id="rId10" Type="http://schemas.openxmlformats.org/officeDocument/2006/relationships/image" Target="../media/image48.svg"/><Relationship Id="rId19" Type="http://schemas.openxmlformats.org/officeDocument/2006/relationships/image" Target="../media/image57.jpg"/><Relationship Id="rId31" Type="http://schemas.openxmlformats.org/officeDocument/2006/relationships/image" Target="../media/image69.jp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jpg"/><Relationship Id="rId22" Type="http://schemas.openxmlformats.org/officeDocument/2006/relationships/image" Target="../media/image60.jpg"/><Relationship Id="rId27" Type="http://schemas.openxmlformats.org/officeDocument/2006/relationships/image" Target="../media/image65.jpg"/><Relationship Id="rId30" Type="http://schemas.openxmlformats.org/officeDocument/2006/relationships/image" Target="../media/image68.jpg"/><Relationship Id="rId35" Type="http://schemas.openxmlformats.org/officeDocument/2006/relationships/image" Target="../media/image73.jpg"/><Relationship Id="rId43" Type="http://schemas.openxmlformats.org/officeDocument/2006/relationships/image" Target="../media/image41.png"/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5" Type="http://schemas.openxmlformats.org/officeDocument/2006/relationships/image" Target="../media/image63.jpg"/><Relationship Id="rId33" Type="http://schemas.openxmlformats.org/officeDocument/2006/relationships/image" Target="../media/image71.jpg"/><Relationship Id="rId38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gi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87.gif"/><Relationship Id="rId4" Type="http://schemas.openxmlformats.org/officeDocument/2006/relationships/image" Target="../media/image85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94.jpe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6.pn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6.pn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CA1248-67A8-4F87-9FBA-8ED036BB5007}"/>
              </a:ext>
            </a:extLst>
          </p:cNvPr>
          <p:cNvSpPr txBox="1"/>
          <p:nvPr/>
        </p:nvSpPr>
        <p:spPr>
          <a:xfrm>
            <a:off x="0" y="996876"/>
            <a:ext cx="9144000" cy="164054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A67EEF6-738D-4F94-B875-6FD5A874ACE8}"/>
              </a:ext>
            </a:extLst>
          </p:cNvPr>
          <p:cNvSpPr txBox="1"/>
          <p:nvPr/>
        </p:nvSpPr>
        <p:spPr>
          <a:xfrm>
            <a:off x="-492221" y="1393716"/>
            <a:ext cx="8686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Identifying Viability of Immotile Sperm at One Glance:</a:t>
            </a:r>
            <a:r>
              <a:rPr lang="zh-CN" altLang="en-US" sz="25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 </a:t>
            </a:r>
            <a:endParaRPr lang="en-US" altLang="zh-CN" sz="2500" b="1" dirty="0"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3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Sperm</a:t>
            </a:r>
            <a:r>
              <a:rPr lang="zh-CN" altLang="en-US" sz="23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Viability Classifier Powered by Deep Learning</a:t>
            </a:r>
            <a:endParaRPr lang="zh-CN" altLang="en-US" sz="2300" b="1" dirty="0"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92EB277-CAFF-4E93-AEFA-9544BA5B36E1}"/>
              </a:ext>
            </a:extLst>
          </p:cNvPr>
          <p:cNvGrpSpPr/>
          <p:nvPr/>
        </p:nvGrpSpPr>
        <p:grpSpPr>
          <a:xfrm>
            <a:off x="618564" y="4458578"/>
            <a:ext cx="6914233" cy="1631216"/>
            <a:chOff x="478942" y="4328901"/>
            <a:chExt cx="6914233" cy="163121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B150B9E-4DE4-4D5A-9086-591F1F02699D}"/>
                </a:ext>
              </a:extLst>
            </p:cNvPr>
            <p:cNvSpPr txBox="1"/>
            <p:nvPr/>
          </p:nvSpPr>
          <p:spPr>
            <a:xfrm>
              <a:off x="618564" y="4328901"/>
              <a:ext cx="6774611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The Chinese University of Hong Kong (Shenzhen), Shenzhen, China</a:t>
              </a:r>
            </a:p>
            <a:p>
              <a:r>
                <a:rPr lang="en-US" altLang="zh-CN" sz="2000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Luohu People's Hospital, Shenzhen, China</a:t>
              </a:r>
            </a:p>
            <a:p>
              <a:r>
                <a:rPr lang="en-US" altLang="zh-CN" sz="2000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University of Toronto, Toronto, Canada</a:t>
              </a:r>
            </a:p>
            <a:p>
              <a:endParaRPr lang="en-US" altLang="zh-CN" sz="2000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endParaRPr>
            </a:p>
            <a:p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90F4F69-6C7A-48F4-800E-9329C1867E57}"/>
                </a:ext>
              </a:extLst>
            </p:cNvPr>
            <p:cNvSpPr txBox="1"/>
            <p:nvPr/>
          </p:nvSpPr>
          <p:spPr>
            <a:xfrm>
              <a:off x="498980" y="4328901"/>
              <a:ext cx="247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1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C6F1E3A-886D-4B7B-BB1A-6B05BE5F7288}"/>
                </a:ext>
              </a:extLst>
            </p:cNvPr>
            <p:cNvSpPr txBox="1"/>
            <p:nvPr/>
          </p:nvSpPr>
          <p:spPr>
            <a:xfrm>
              <a:off x="478942" y="4630017"/>
              <a:ext cx="279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2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2BBEBC06-B1C1-4746-ADBA-48ADFF54AF70}"/>
              </a:ext>
            </a:extLst>
          </p:cNvPr>
          <p:cNvGrpSpPr/>
          <p:nvPr/>
        </p:nvGrpSpPr>
        <p:grpSpPr>
          <a:xfrm>
            <a:off x="117333" y="6258630"/>
            <a:ext cx="2219999" cy="331874"/>
            <a:chOff x="746185" y="4503125"/>
            <a:chExt cx="1424220" cy="209179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72B2B25D-2402-4B31-8B0C-C166FBB4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76" t="8353" r="13879" b="26414"/>
            <a:stretch/>
          </p:blipFill>
          <p:spPr>
            <a:xfrm>
              <a:off x="746185" y="4503125"/>
              <a:ext cx="254479" cy="209179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A8EDFD6A-5E7C-46AE-838A-30BE71210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23" t="75527" r="13101" b="13808"/>
            <a:stretch/>
          </p:blipFill>
          <p:spPr>
            <a:xfrm>
              <a:off x="1028497" y="4507438"/>
              <a:ext cx="824190" cy="110713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9BBD3815-3EF3-4F2B-A518-68E357620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5641" b="7017"/>
            <a:stretch/>
          </p:blipFill>
          <p:spPr>
            <a:xfrm>
              <a:off x="1028497" y="4618151"/>
              <a:ext cx="1141908" cy="76201"/>
            </a:xfrm>
            <a:prstGeom prst="rect">
              <a:avLst/>
            </a:prstGeom>
          </p:spPr>
        </p:pic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1878E132-D551-49B9-B140-A46AD4336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421" y="6295208"/>
            <a:ext cx="1979398" cy="2918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B8CE723-3B00-4680-98DA-E377C92B1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838" y="6170235"/>
            <a:ext cx="2745105" cy="449924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DC617DCB-F491-4D36-A8A6-D08ED70DA841}"/>
              </a:ext>
            </a:extLst>
          </p:cNvPr>
          <p:cNvGrpSpPr/>
          <p:nvPr/>
        </p:nvGrpSpPr>
        <p:grpSpPr>
          <a:xfrm>
            <a:off x="618564" y="3166070"/>
            <a:ext cx="6564907" cy="505400"/>
            <a:chOff x="618564" y="3059857"/>
            <a:chExt cx="6564907" cy="50540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C64DDE8-BBBA-4562-A5D0-8C28D549DCB5}"/>
                </a:ext>
              </a:extLst>
            </p:cNvPr>
            <p:cNvSpPr txBox="1"/>
            <p:nvPr/>
          </p:nvSpPr>
          <p:spPr>
            <a:xfrm>
              <a:off x="618564" y="3165147"/>
              <a:ext cx="64652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Aojun Jiang, Jiaqi Wang, Huan Zhao, Zhuoran Zhang and Yu Sun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584FE3C-363E-43C5-B200-A51F7D7BFD70}"/>
                </a:ext>
              </a:extLst>
            </p:cNvPr>
            <p:cNvSpPr txBox="1"/>
            <p:nvPr/>
          </p:nvSpPr>
          <p:spPr>
            <a:xfrm>
              <a:off x="1724925" y="3059857"/>
              <a:ext cx="54585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>
                      <a:lumMod val="95000"/>
                    </a:schemeClr>
                  </a:solidFill>
                  <a:latin typeface="Bahnschrift SemiCondensed" panose="020B0502040204020203" pitchFamily="34" charset="0"/>
                  <a:cs typeface="Times New Roman" panose="02020603050405020304" pitchFamily="18" charset="0"/>
                </a:rPr>
                <a:t> 1                           1                           2                                    1                           3</a:t>
              </a:r>
              <a:endParaRPr lang="zh-CN" altLang="en-US" sz="1400" b="1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CF112E12-DD0E-44A6-BA54-F59B859F5EAB}"/>
              </a:ext>
            </a:extLst>
          </p:cNvPr>
          <p:cNvSpPr txBox="1"/>
          <p:nvPr/>
        </p:nvSpPr>
        <p:spPr>
          <a:xfrm>
            <a:off x="625204" y="5042190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rPr>
              <a:t>3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Bahnschrift SemiCondensed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54C6C2-7BD7-407D-895D-F4205370630C}"/>
              </a:ext>
            </a:extLst>
          </p:cNvPr>
          <p:cNvGrpSpPr/>
          <p:nvPr/>
        </p:nvGrpSpPr>
        <p:grpSpPr>
          <a:xfrm>
            <a:off x="7526320" y="1159725"/>
            <a:ext cx="1564140" cy="1314841"/>
            <a:chOff x="7427269" y="1159723"/>
            <a:chExt cx="1564140" cy="1314841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A055CE5-25B2-4989-9B0B-3E1B6D925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236" t="14617" r="16381" b="25750"/>
            <a:stretch/>
          </p:blipFill>
          <p:spPr>
            <a:xfrm flipH="1">
              <a:off x="7676476" y="1159723"/>
              <a:ext cx="1314933" cy="1314841"/>
            </a:xfrm>
            <a:prstGeom prst="ellipse">
              <a:avLst/>
            </a:prstGeom>
            <a:ln w="1905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B4D8EEB-9968-42C2-8C11-41F58E8C0D00}"/>
                </a:ext>
              </a:extLst>
            </p:cNvPr>
            <p:cNvSpPr/>
            <p:nvPr/>
          </p:nvSpPr>
          <p:spPr>
            <a:xfrm flipH="1">
              <a:off x="7955280" y="1340089"/>
              <a:ext cx="376324" cy="876300"/>
            </a:xfrm>
            <a:custGeom>
              <a:avLst/>
              <a:gdLst>
                <a:gd name="connsiteX0" fmla="*/ 0 w 304800"/>
                <a:gd name="connsiteY0" fmla="*/ 0 h 876300"/>
                <a:gd name="connsiteX1" fmla="*/ 304800 w 304800"/>
                <a:gd name="connsiteY1" fmla="*/ 0 h 876300"/>
                <a:gd name="connsiteX2" fmla="*/ 304800 w 304800"/>
                <a:gd name="connsiteY2" fmla="*/ 876300 h 876300"/>
                <a:gd name="connsiteX3" fmla="*/ 0 w 304800"/>
                <a:gd name="connsiteY3" fmla="*/ 87630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876300">
                  <a:moveTo>
                    <a:pt x="0" y="0"/>
                  </a:moveTo>
                  <a:lnTo>
                    <a:pt x="304800" y="0"/>
                  </a:lnTo>
                  <a:lnTo>
                    <a:pt x="304800" y="876300"/>
                  </a:lnTo>
                  <a:lnTo>
                    <a:pt x="0" y="876300"/>
                  </a:ln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9C2ADC4-C64F-496A-88B2-0277DC08A057}"/>
                </a:ext>
              </a:extLst>
            </p:cNvPr>
            <p:cNvSpPr/>
            <p:nvPr/>
          </p:nvSpPr>
          <p:spPr>
            <a:xfrm>
              <a:off x="7427269" y="1177784"/>
              <a:ext cx="714330" cy="21956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/>
                <a:t>Live Sperm</a:t>
              </a:r>
              <a:endParaRPr lang="zh-CN" altLang="en-US" sz="900" dirty="0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C97A1540-CDCF-4649-ACB8-1927B1140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886" y="5894767"/>
            <a:ext cx="1779346" cy="13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54C6C763-1B71-4A23-AC23-2BCB5B390AB8}"/>
              </a:ext>
            </a:extLst>
          </p:cNvPr>
          <p:cNvSpPr txBox="1"/>
          <p:nvPr/>
        </p:nvSpPr>
        <p:spPr>
          <a:xfrm>
            <a:off x="3972558" y="3518902"/>
            <a:ext cx="517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6E25CCF8-AF56-49D3-B4D9-629F590A8290}"/>
              </a:ext>
            </a:extLst>
          </p:cNvPr>
          <p:cNvGrpSpPr/>
          <p:nvPr/>
        </p:nvGrpSpPr>
        <p:grpSpPr>
          <a:xfrm>
            <a:off x="1872000" y="1080512"/>
            <a:ext cx="5400000" cy="5400000"/>
            <a:chOff x="4571999" y="2591777"/>
            <a:chExt cx="3600000" cy="36000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339CECD9-FD7E-47A6-973E-830D604A1522}"/>
                </a:ext>
              </a:extLst>
            </p:cNvPr>
            <p:cNvSpPr/>
            <p:nvPr/>
          </p:nvSpPr>
          <p:spPr>
            <a:xfrm>
              <a:off x="4571999" y="2591777"/>
              <a:ext cx="3600000" cy="3600000"/>
            </a:xfrm>
            <a:prstGeom prst="ellipse">
              <a:avLst/>
            </a:prstGeom>
            <a:blipFill>
              <a:blip r:embed="rId3">
                <a:duotone>
                  <a:prstClr val="black"/>
                  <a:srgbClr val="760000">
                    <a:tint val="45000"/>
                    <a:satMod val="400000"/>
                  </a:srgbClr>
                </a:duotone>
              </a:blip>
              <a:tile tx="0" ty="0" sx="100000" sy="100000" flip="none" algn="tl"/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4BC96E2-9AEB-4734-B990-7D20A85A67CA}"/>
                </a:ext>
              </a:extLst>
            </p:cNvPr>
            <p:cNvGrpSpPr>
              <a:grpSpLocks noChangeAspect="1"/>
            </p:cNvGrpSpPr>
            <p:nvPr/>
          </p:nvGrpSpPr>
          <p:grpSpPr>
            <a:xfrm rot="4908191">
              <a:off x="5802230" y="3359246"/>
              <a:ext cx="1356212" cy="252000"/>
              <a:chOff x="2877924" y="2185653"/>
              <a:chExt cx="6095655" cy="1464025"/>
            </a:xfrm>
          </p:grpSpPr>
          <p:sp>
            <p:nvSpPr>
              <p:cNvPr id="20" name="任意多边形 5">
                <a:extLst>
                  <a:ext uri="{FF2B5EF4-FFF2-40B4-BE49-F238E27FC236}">
                    <a16:creationId xmlns:a16="http://schemas.microsoft.com/office/drawing/2014/main" id="{6C508D2E-AD80-4EF3-B8BD-854071F0D960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1" name="任意多边形 6">
                <a:extLst>
                  <a:ext uri="{FF2B5EF4-FFF2-40B4-BE49-F238E27FC236}">
                    <a16:creationId xmlns:a16="http://schemas.microsoft.com/office/drawing/2014/main" id="{97DDBCB6-B120-443F-9FAB-F0251D7F9B6F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AAD1CAE-48BC-4667-98FB-3948C3BABE03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54E0B673-F0AD-4E22-9A69-63C026CC6D45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1A1E30BB-2238-4B2B-8EE5-6433117AE26E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1C0EA91-1FCE-4C51-A49C-D06A59E809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12580">
              <a:off x="6642556" y="4869162"/>
              <a:ext cx="1162467" cy="216000"/>
              <a:chOff x="2877924" y="2185653"/>
              <a:chExt cx="6095655" cy="1464025"/>
            </a:xfrm>
          </p:grpSpPr>
          <p:sp>
            <p:nvSpPr>
              <p:cNvPr id="26" name="任意多边形 5">
                <a:extLst>
                  <a:ext uri="{FF2B5EF4-FFF2-40B4-BE49-F238E27FC236}">
                    <a16:creationId xmlns:a16="http://schemas.microsoft.com/office/drawing/2014/main" id="{D7946AFE-BF51-4538-B25D-1B1F3DBF6FE6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7" name="任意多边形 6">
                <a:extLst>
                  <a:ext uri="{FF2B5EF4-FFF2-40B4-BE49-F238E27FC236}">
                    <a16:creationId xmlns:a16="http://schemas.microsoft.com/office/drawing/2014/main" id="{716464E2-B4B1-4D43-8842-466C4B1CF2CC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3EA04C6E-E97F-4339-832E-FE3EC6B1D62D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10000">
                    <a:schemeClr val="bg1">
                      <a:lumMod val="95000"/>
                    </a:schemeClr>
                  </a:gs>
                  <a:gs pos="96000">
                    <a:schemeClr val="tx1">
                      <a:lumMod val="65000"/>
                      <a:lumOff val="35000"/>
                    </a:schemeClr>
                  </a:gs>
                  <a:gs pos="51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64844486-A030-4EE9-AB56-8E344534FC4B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A179085-5819-4E3D-8D3B-33157AA8A2CB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C026050-518B-447A-B0B0-EDB9D933C32D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5834434" y="5376540"/>
              <a:ext cx="1356212" cy="252000"/>
              <a:chOff x="2877924" y="2185653"/>
              <a:chExt cx="6095655" cy="1464025"/>
            </a:xfrm>
          </p:grpSpPr>
          <p:sp>
            <p:nvSpPr>
              <p:cNvPr id="32" name="任意多边形 5">
                <a:extLst>
                  <a:ext uri="{FF2B5EF4-FFF2-40B4-BE49-F238E27FC236}">
                    <a16:creationId xmlns:a16="http://schemas.microsoft.com/office/drawing/2014/main" id="{9DA5C95E-07F1-492C-9878-6B500F05391A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3" name="任意多边形 6">
                <a:extLst>
                  <a:ext uri="{FF2B5EF4-FFF2-40B4-BE49-F238E27FC236}">
                    <a16:creationId xmlns:a16="http://schemas.microsoft.com/office/drawing/2014/main" id="{12ABFCA1-86E7-42FA-AD12-C786C7C1AA6C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29AEB2FB-042F-48F5-A3AB-7B5A7023E3A8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16B418BA-75EC-47A0-AD5E-9FA695EDC62E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B1E45276-FD58-4121-A9FC-1B4FF8213453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1D7CF4AC-8675-40BF-9CF4-9FDBF426F8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735105">
              <a:off x="4945306" y="4067562"/>
              <a:ext cx="1453084" cy="270000"/>
              <a:chOff x="2877924" y="2185653"/>
              <a:chExt cx="6095655" cy="1464025"/>
            </a:xfrm>
          </p:grpSpPr>
          <p:sp>
            <p:nvSpPr>
              <p:cNvPr id="38" name="任意多边形 5">
                <a:extLst>
                  <a:ext uri="{FF2B5EF4-FFF2-40B4-BE49-F238E27FC236}">
                    <a16:creationId xmlns:a16="http://schemas.microsoft.com/office/drawing/2014/main" id="{BB1FC018-5143-48A4-8E25-4D741AF8ED3B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9" name="任意多边形 6">
                <a:extLst>
                  <a:ext uri="{FF2B5EF4-FFF2-40B4-BE49-F238E27FC236}">
                    <a16:creationId xmlns:a16="http://schemas.microsoft.com/office/drawing/2014/main" id="{C4267CB2-18DD-4599-9C85-EA6FD314B2D3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F427FFB1-5B39-4C83-80FF-685BC05E4B82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51000">
                    <a:schemeClr val="bg1">
                      <a:lumMod val="95000"/>
                    </a:schemeClr>
                  </a:gs>
                  <a:gs pos="96000">
                    <a:schemeClr val="tx1">
                      <a:lumMod val="65000"/>
                      <a:lumOff val="35000"/>
                    </a:schemeClr>
                  </a:gs>
                  <a:gs pos="79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F666040F-5265-48E9-86E1-252D84579FC4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FD50FF62-8ED4-44C4-8C0F-0187645685EE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78A09C91-E4BC-4095-9DE5-AD29007A999E}"/>
                </a:ext>
              </a:extLst>
            </p:cNvPr>
            <p:cNvGrpSpPr>
              <a:grpSpLocks noChangeAspect="1"/>
            </p:cNvGrpSpPr>
            <p:nvPr/>
          </p:nvGrpSpPr>
          <p:grpSpPr>
            <a:xfrm rot="9219224">
              <a:off x="6490529" y="3923769"/>
              <a:ext cx="1356212" cy="252000"/>
              <a:chOff x="2877924" y="2185653"/>
              <a:chExt cx="6095655" cy="1464025"/>
            </a:xfrm>
          </p:grpSpPr>
          <p:sp>
            <p:nvSpPr>
              <p:cNvPr id="56" name="任意多边形 5">
                <a:extLst>
                  <a:ext uri="{FF2B5EF4-FFF2-40B4-BE49-F238E27FC236}">
                    <a16:creationId xmlns:a16="http://schemas.microsoft.com/office/drawing/2014/main" id="{388A100D-0600-4930-8867-370595068D22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7" name="任意多边形 6">
                <a:extLst>
                  <a:ext uri="{FF2B5EF4-FFF2-40B4-BE49-F238E27FC236}">
                    <a16:creationId xmlns:a16="http://schemas.microsoft.com/office/drawing/2014/main" id="{D2E2DF83-166D-416B-9B84-62CAC7E3B55E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0227390-0591-4719-A3E7-25B6283FD636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E9BBC426-0195-4D12-BE8B-52B41CFCD973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16F0F0AE-7065-4C0E-89D0-E3D90E91CF26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DE1260BB-8BA3-4C20-BA29-67FCE7FEAF7F}"/>
                </a:ext>
              </a:extLst>
            </p:cNvPr>
            <p:cNvSpPr txBox="1"/>
            <p:nvPr/>
          </p:nvSpPr>
          <p:spPr>
            <a:xfrm>
              <a:off x="4756058" y="4668687"/>
              <a:ext cx="15849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Eosin–</a:t>
              </a:r>
              <a:r>
                <a:rPr lang="en-US" altLang="zh-CN" dirty="0" err="1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Nigrosin</a:t>
              </a:r>
              <a:endParaRPr lang="en-US" altLang="zh-CN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Solution </a:t>
              </a:r>
              <a:endParaRPr lang="zh-CN" altLang="en-US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B60C0B7F-8411-4134-9473-0FC40DBCE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" b="1"/>
          <a:stretch/>
        </p:blipFill>
        <p:spPr>
          <a:xfrm>
            <a:off x="7606181" y="4789045"/>
            <a:ext cx="1294962" cy="1824840"/>
          </a:xfrm>
          <a:prstGeom prst="rect">
            <a:avLst/>
          </a:prstGeom>
        </p:spPr>
      </p:pic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AA5CCC2A-BBD5-4D31-9E37-130FD8DCFD35}"/>
              </a:ext>
            </a:extLst>
          </p:cNvPr>
          <p:cNvSpPr/>
          <p:nvPr/>
        </p:nvSpPr>
        <p:spPr>
          <a:xfrm>
            <a:off x="187784" y="246539"/>
            <a:ext cx="3964252" cy="645122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Diagnosis: Asthenozoospermia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B245A5A-9D09-44D8-A9F0-3049488BD59D}"/>
              </a:ext>
            </a:extLst>
          </p:cNvPr>
          <p:cNvSpPr txBox="1"/>
          <p:nvPr/>
        </p:nvSpPr>
        <p:spPr>
          <a:xfrm>
            <a:off x="606464" y="914897"/>
            <a:ext cx="4852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Eosin–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Nigrosin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 Test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B0BB1CF-511B-488F-89F0-505D5D43848A}"/>
              </a:ext>
            </a:extLst>
          </p:cNvPr>
          <p:cNvGrpSpPr/>
          <p:nvPr/>
        </p:nvGrpSpPr>
        <p:grpSpPr>
          <a:xfrm>
            <a:off x="1872000" y="1080512"/>
            <a:ext cx="5400000" cy="5400000"/>
            <a:chOff x="4571999" y="2591777"/>
            <a:chExt cx="3600000" cy="36000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339CECD9-FD7E-47A6-973E-830D604A1522}"/>
                </a:ext>
              </a:extLst>
            </p:cNvPr>
            <p:cNvSpPr/>
            <p:nvPr/>
          </p:nvSpPr>
          <p:spPr>
            <a:xfrm>
              <a:off x="4571999" y="2591777"/>
              <a:ext cx="3600000" cy="3600000"/>
            </a:xfrm>
            <a:prstGeom prst="ellipse">
              <a:avLst/>
            </a:prstGeom>
            <a:blipFill>
              <a:blip r:embed="rId3">
                <a:duotone>
                  <a:prstClr val="black"/>
                  <a:srgbClr val="760000">
                    <a:tint val="45000"/>
                    <a:satMod val="400000"/>
                  </a:srgbClr>
                </a:duotone>
              </a:blip>
              <a:tile tx="0" ty="0" sx="100000" sy="100000" flip="none" algn="tl"/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4BC96E2-9AEB-4734-B990-7D20A85A67CA}"/>
                </a:ext>
              </a:extLst>
            </p:cNvPr>
            <p:cNvGrpSpPr>
              <a:grpSpLocks noChangeAspect="1"/>
            </p:cNvGrpSpPr>
            <p:nvPr/>
          </p:nvGrpSpPr>
          <p:grpSpPr>
            <a:xfrm rot="4908191">
              <a:off x="5802230" y="3359246"/>
              <a:ext cx="1356212" cy="252000"/>
              <a:chOff x="2877924" y="2185653"/>
              <a:chExt cx="6095655" cy="1464025"/>
            </a:xfrm>
          </p:grpSpPr>
          <p:sp>
            <p:nvSpPr>
              <p:cNvPr id="20" name="任意多边形 5">
                <a:extLst>
                  <a:ext uri="{FF2B5EF4-FFF2-40B4-BE49-F238E27FC236}">
                    <a16:creationId xmlns:a16="http://schemas.microsoft.com/office/drawing/2014/main" id="{6C508D2E-AD80-4EF3-B8BD-854071F0D960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1" name="任意多边形 6">
                <a:extLst>
                  <a:ext uri="{FF2B5EF4-FFF2-40B4-BE49-F238E27FC236}">
                    <a16:creationId xmlns:a16="http://schemas.microsoft.com/office/drawing/2014/main" id="{97DDBCB6-B120-443F-9FAB-F0251D7F9B6F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AAD1CAE-48BC-4667-98FB-3948C3BABE03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rgbClr val="D60000"/>
                  </a:gs>
                  <a:gs pos="38000">
                    <a:srgbClr val="C00000"/>
                  </a:gs>
                  <a:gs pos="100000">
                    <a:srgbClr val="9A0000"/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54E0B673-F0AD-4E22-9A69-63C026CC6D45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1A1E30BB-2238-4B2B-8EE5-6433117AE26E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1C0EA91-1FCE-4C51-A49C-D06A59E809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12580">
              <a:off x="6642556" y="4869162"/>
              <a:ext cx="1162467" cy="216000"/>
              <a:chOff x="2877924" y="2185653"/>
              <a:chExt cx="6095655" cy="1464025"/>
            </a:xfrm>
          </p:grpSpPr>
          <p:sp>
            <p:nvSpPr>
              <p:cNvPr id="26" name="任意多边形 5">
                <a:extLst>
                  <a:ext uri="{FF2B5EF4-FFF2-40B4-BE49-F238E27FC236}">
                    <a16:creationId xmlns:a16="http://schemas.microsoft.com/office/drawing/2014/main" id="{D7946AFE-BF51-4538-B25D-1B1F3DBF6FE6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7" name="任意多边形 6">
                <a:extLst>
                  <a:ext uri="{FF2B5EF4-FFF2-40B4-BE49-F238E27FC236}">
                    <a16:creationId xmlns:a16="http://schemas.microsoft.com/office/drawing/2014/main" id="{716464E2-B4B1-4D43-8842-466C4B1CF2CC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3EA04C6E-E97F-4339-832E-FE3EC6B1D62D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10000">
                    <a:schemeClr val="bg1">
                      <a:lumMod val="95000"/>
                    </a:schemeClr>
                  </a:gs>
                  <a:gs pos="96000">
                    <a:schemeClr val="tx1">
                      <a:lumMod val="65000"/>
                      <a:lumOff val="35000"/>
                    </a:schemeClr>
                  </a:gs>
                  <a:gs pos="51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64844486-A030-4EE9-AB56-8E344534FC4B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A179085-5819-4E3D-8D3B-33157AA8A2CB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C026050-518B-447A-B0B0-EDB9D933C32D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5834434" y="5376540"/>
              <a:ext cx="1356212" cy="252000"/>
              <a:chOff x="2877924" y="2185653"/>
              <a:chExt cx="6095655" cy="1464025"/>
            </a:xfrm>
          </p:grpSpPr>
          <p:sp>
            <p:nvSpPr>
              <p:cNvPr id="32" name="任意多边形 5">
                <a:extLst>
                  <a:ext uri="{FF2B5EF4-FFF2-40B4-BE49-F238E27FC236}">
                    <a16:creationId xmlns:a16="http://schemas.microsoft.com/office/drawing/2014/main" id="{9DA5C95E-07F1-492C-9878-6B500F05391A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3" name="任意多边形 6">
                <a:extLst>
                  <a:ext uri="{FF2B5EF4-FFF2-40B4-BE49-F238E27FC236}">
                    <a16:creationId xmlns:a16="http://schemas.microsoft.com/office/drawing/2014/main" id="{12ABFCA1-86E7-42FA-AD12-C786C7C1AA6C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29AEB2FB-042F-48F5-A3AB-7B5A7023E3A8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rgbClr val="FF2F2F"/>
                  </a:gs>
                  <a:gs pos="38000">
                    <a:srgbClr val="C00000"/>
                  </a:gs>
                  <a:gs pos="100000">
                    <a:srgbClr val="760000"/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16B418BA-75EC-47A0-AD5E-9FA695EDC62E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B1E45276-FD58-4121-A9FC-1B4FF8213453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1D7CF4AC-8675-40BF-9CF4-9FDBF426F8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735105">
              <a:off x="4945306" y="4067562"/>
              <a:ext cx="1453084" cy="270000"/>
              <a:chOff x="2877924" y="2185653"/>
              <a:chExt cx="6095655" cy="1464025"/>
            </a:xfrm>
          </p:grpSpPr>
          <p:sp>
            <p:nvSpPr>
              <p:cNvPr id="38" name="任意多边形 5">
                <a:extLst>
                  <a:ext uri="{FF2B5EF4-FFF2-40B4-BE49-F238E27FC236}">
                    <a16:creationId xmlns:a16="http://schemas.microsoft.com/office/drawing/2014/main" id="{BB1FC018-5143-48A4-8E25-4D741AF8ED3B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9" name="任意多边形 6">
                <a:extLst>
                  <a:ext uri="{FF2B5EF4-FFF2-40B4-BE49-F238E27FC236}">
                    <a16:creationId xmlns:a16="http://schemas.microsoft.com/office/drawing/2014/main" id="{C4267CB2-18DD-4599-9C85-EA6FD314B2D3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F427FFB1-5B39-4C83-80FF-685BC05E4B82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51000">
                    <a:schemeClr val="bg1">
                      <a:lumMod val="95000"/>
                    </a:schemeClr>
                  </a:gs>
                  <a:gs pos="96000">
                    <a:schemeClr val="tx1">
                      <a:lumMod val="65000"/>
                      <a:lumOff val="35000"/>
                    </a:schemeClr>
                  </a:gs>
                  <a:gs pos="79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F666040F-5265-48E9-86E1-252D84579FC4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FD50FF62-8ED4-44C4-8C0F-0187645685EE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78A09C91-E4BC-4095-9DE5-AD29007A999E}"/>
                </a:ext>
              </a:extLst>
            </p:cNvPr>
            <p:cNvGrpSpPr>
              <a:grpSpLocks noChangeAspect="1"/>
            </p:cNvGrpSpPr>
            <p:nvPr/>
          </p:nvGrpSpPr>
          <p:grpSpPr>
            <a:xfrm rot="9219224">
              <a:off x="6490529" y="3923769"/>
              <a:ext cx="1356212" cy="252000"/>
              <a:chOff x="2877924" y="2185653"/>
              <a:chExt cx="6095655" cy="1464025"/>
            </a:xfrm>
          </p:grpSpPr>
          <p:sp>
            <p:nvSpPr>
              <p:cNvPr id="56" name="任意多边形 5">
                <a:extLst>
                  <a:ext uri="{FF2B5EF4-FFF2-40B4-BE49-F238E27FC236}">
                    <a16:creationId xmlns:a16="http://schemas.microsoft.com/office/drawing/2014/main" id="{388A100D-0600-4930-8867-370595068D22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7" name="任意多边形 6">
                <a:extLst>
                  <a:ext uri="{FF2B5EF4-FFF2-40B4-BE49-F238E27FC236}">
                    <a16:creationId xmlns:a16="http://schemas.microsoft.com/office/drawing/2014/main" id="{D2E2DF83-166D-416B-9B84-62CAC7E3B55E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0227390-0591-4719-A3E7-25B6283FD636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rgbClr val="D60000"/>
                  </a:gs>
                  <a:gs pos="38000">
                    <a:srgbClr val="C00000"/>
                  </a:gs>
                  <a:gs pos="100000">
                    <a:srgbClr val="9A0000"/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E9BBC426-0195-4D12-BE8B-52B41CFCD973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16F0F0AE-7065-4C0E-89D0-E3D90E91CF26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217FD0A-3F10-460C-AB14-06D07D7D86A4}"/>
                </a:ext>
              </a:extLst>
            </p:cNvPr>
            <p:cNvSpPr txBox="1"/>
            <p:nvPr/>
          </p:nvSpPr>
          <p:spPr>
            <a:xfrm>
              <a:off x="6575867" y="2927366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Dead</a:t>
              </a:r>
              <a:endParaRPr lang="zh-CN" altLang="en-US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ED00894-C25F-4953-A387-7E3BD607153B}"/>
                </a:ext>
              </a:extLst>
            </p:cNvPr>
            <p:cNvSpPr txBox="1"/>
            <p:nvPr/>
          </p:nvSpPr>
          <p:spPr>
            <a:xfrm>
              <a:off x="7232845" y="3994726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Dead</a:t>
              </a:r>
              <a:endParaRPr lang="zh-CN" altLang="en-US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7440CBB-2F67-4EE4-89E0-D8A93211D5F2}"/>
                </a:ext>
              </a:extLst>
            </p:cNvPr>
            <p:cNvSpPr txBox="1"/>
            <p:nvPr/>
          </p:nvSpPr>
          <p:spPr>
            <a:xfrm>
              <a:off x="6440660" y="560112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Dead</a:t>
              </a:r>
              <a:endParaRPr lang="zh-CN" altLang="en-US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1616ABD-EC97-4A2C-B2A3-427D7F3BF344}"/>
                </a:ext>
              </a:extLst>
            </p:cNvPr>
            <p:cNvSpPr txBox="1"/>
            <p:nvPr/>
          </p:nvSpPr>
          <p:spPr>
            <a:xfrm>
              <a:off x="6444405" y="4380189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Live</a:t>
              </a:r>
              <a:endParaRPr lang="zh-CN" altLang="en-US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AB1DA11-BBDC-4517-AE2C-9E0AAB9E908B}"/>
                </a:ext>
              </a:extLst>
            </p:cNvPr>
            <p:cNvSpPr txBox="1"/>
            <p:nvPr/>
          </p:nvSpPr>
          <p:spPr>
            <a:xfrm>
              <a:off x="4834142" y="339379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Live</a:t>
              </a:r>
              <a:endParaRPr lang="zh-CN" altLang="en-US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AFCB910-4109-44C3-A6AD-A5A8E172D2CB}"/>
                </a:ext>
              </a:extLst>
            </p:cNvPr>
            <p:cNvSpPr txBox="1"/>
            <p:nvPr/>
          </p:nvSpPr>
          <p:spPr>
            <a:xfrm>
              <a:off x="4756058" y="4668687"/>
              <a:ext cx="15849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Eosin–</a:t>
              </a:r>
              <a:r>
                <a:rPr lang="en-US" altLang="zh-CN" dirty="0" err="1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Nigrosin</a:t>
              </a:r>
              <a:endParaRPr lang="en-US" altLang="zh-CN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Solution </a:t>
              </a:r>
              <a:endParaRPr lang="zh-CN" altLang="en-US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517C57FF-1378-4232-93C1-18B455AA4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" b="1"/>
          <a:stretch/>
        </p:blipFill>
        <p:spPr>
          <a:xfrm>
            <a:off x="7606181" y="4789045"/>
            <a:ext cx="1294962" cy="1824840"/>
          </a:xfrm>
          <a:prstGeom prst="rect">
            <a:avLst/>
          </a:prstGeom>
        </p:spPr>
      </p:pic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344C053A-BB5C-492C-A79D-715CF9F1E06E}"/>
              </a:ext>
            </a:extLst>
          </p:cNvPr>
          <p:cNvSpPr/>
          <p:nvPr/>
        </p:nvSpPr>
        <p:spPr>
          <a:xfrm>
            <a:off x="402876" y="6046794"/>
            <a:ext cx="1862339" cy="340951"/>
          </a:xfrm>
          <a:prstGeom prst="roundRect">
            <a:avLst/>
          </a:prstGeom>
          <a:solidFill>
            <a:srgbClr val="9BAFB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After A Period of Time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8C1048C1-D3E0-44B8-A651-F2C1F4083B1D}"/>
              </a:ext>
            </a:extLst>
          </p:cNvPr>
          <p:cNvSpPr/>
          <p:nvPr/>
        </p:nvSpPr>
        <p:spPr>
          <a:xfrm>
            <a:off x="187784" y="246539"/>
            <a:ext cx="3964252" cy="645122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Diagnosis: Asthenozoospermia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D95068A-EB4D-478A-9E9C-CF01F06CFAD8}"/>
              </a:ext>
            </a:extLst>
          </p:cNvPr>
          <p:cNvSpPr txBox="1"/>
          <p:nvPr/>
        </p:nvSpPr>
        <p:spPr>
          <a:xfrm>
            <a:off x="606464" y="914897"/>
            <a:ext cx="4852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Eosin–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Nigrosin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 Test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7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3E5E97CC-D864-4EB6-80C1-99236C489836}"/>
              </a:ext>
            </a:extLst>
          </p:cNvPr>
          <p:cNvSpPr/>
          <p:nvPr/>
        </p:nvSpPr>
        <p:spPr>
          <a:xfrm>
            <a:off x="2" y="302895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Cell Viability Tests in Laboratory Development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75">
            <a:extLst>
              <a:ext uri="{FF2B5EF4-FFF2-40B4-BE49-F238E27FC236}">
                <a16:creationId xmlns:a16="http://schemas.microsoft.com/office/drawing/2014/main" id="{AFA3A6B4-415E-4547-92A9-4A4B19CC511A}"/>
              </a:ext>
            </a:extLst>
          </p:cNvPr>
          <p:cNvSpPr txBox="1"/>
          <p:nvPr/>
        </p:nvSpPr>
        <p:spPr>
          <a:xfrm>
            <a:off x="8039157" y="2008457"/>
            <a:ext cx="3428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 err="1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Kovacic</a:t>
            </a:r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 et. al., 2006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70B635F-79BB-40C6-8427-8C756C2AF87C}"/>
              </a:ext>
            </a:extLst>
          </p:cNvPr>
          <p:cNvSpPr txBox="1"/>
          <p:nvPr/>
        </p:nvSpPr>
        <p:spPr>
          <a:xfrm>
            <a:off x="148902" y="1448571"/>
            <a:ext cx="24095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Activating Substances</a:t>
            </a:r>
          </a:p>
          <a:p>
            <a:endParaRPr lang="en-US" altLang="zh-CN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  <a:p>
            <a:r>
              <a:rPr lang="en-US" altLang="zh-CN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	</a:t>
            </a:r>
            <a:endParaRPr lang="zh-CN" altLang="en-US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3D2A2028-5558-4C22-887C-0B6F98173D80}"/>
              </a:ext>
            </a:extLst>
          </p:cNvPr>
          <p:cNvSpPr/>
          <p:nvPr/>
        </p:nvSpPr>
        <p:spPr>
          <a:xfrm>
            <a:off x="0" y="12231"/>
            <a:ext cx="9143998" cy="57786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Cell Viability Tests in Laboratory Development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E42FA99-6A20-4950-8FEF-D17E5FE21AAF}"/>
              </a:ext>
            </a:extLst>
          </p:cNvPr>
          <p:cNvSpPr txBox="1"/>
          <p:nvPr/>
        </p:nvSpPr>
        <p:spPr>
          <a:xfrm>
            <a:off x="-94189" y="3382788"/>
            <a:ext cx="2895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Atomic Force </a:t>
            </a:r>
          </a:p>
          <a:p>
            <a:pPr algn="ctr"/>
            <a:r>
              <a:rPr lang="en-US" altLang="zh-CN" sz="2000" dirty="0"/>
              <a:t>Microscopy 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E8D25FF-7043-4948-943C-511E55843ED4}"/>
              </a:ext>
            </a:extLst>
          </p:cNvPr>
          <p:cNvSpPr txBox="1"/>
          <p:nvPr/>
        </p:nvSpPr>
        <p:spPr>
          <a:xfrm>
            <a:off x="245877" y="5660946"/>
            <a:ext cx="2312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Raman Spectroscopy </a:t>
            </a:r>
          </a:p>
        </p:txBody>
      </p:sp>
      <p:pic>
        <p:nvPicPr>
          <p:cNvPr id="172" name="图片 171">
            <a:extLst>
              <a:ext uri="{FF2B5EF4-FFF2-40B4-BE49-F238E27FC236}">
                <a16:creationId xmlns:a16="http://schemas.microsoft.com/office/drawing/2014/main" id="{DDB56411-42AD-4A7C-8A19-D385E07A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7" t="6473" r="2220" b="1614"/>
          <a:stretch>
            <a:fillRect/>
          </a:stretch>
        </p:blipFill>
        <p:spPr>
          <a:xfrm>
            <a:off x="3108572" y="2805283"/>
            <a:ext cx="2110740" cy="1863080"/>
          </a:xfrm>
          <a:custGeom>
            <a:avLst/>
            <a:gdLst>
              <a:gd name="connsiteX0" fmla="*/ 1842977 w 2658140"/>
              <a:gd name="connsiteY0" fmla="*/ 0 h 2346251"/>
              <a:gd name="connsiteX1" fmla="*/ 1935126 w 2658140"/>
              <a:gd name="connsiteY1" fmla="*/ 49618 h 2346251"/>
              <a:gd name="connsiteX2" fmla="*/ 1942214 w 2658140"/>
              <a:gd name="connsiteY2" fmla="*/ 311888 h 2346251"/>
              <a:gd name="connsiteX3" fmla="*/ 2247014 w 2658140"/>
              <a:gd name="connsiteY3" fmla="*/ 354418 h 2346251"/>
              <a:gd name="connsiteX4" fmla="*/ 2367517 w 2658140"/>
              <a:gd name="connsiteY4" fmla="*/ 347330 h 2346251"/>
              <a:gd name="connsiteX5" fmla="*/ 2381694 w 2658140"/>
              <a:gd name="connsiteY5" fmla="*/ 425302 h 2346251"/>
              <a:gd name="connsiteX6" fmla="*/ 2544726 w 2658140"/>
              <a:gd name="connsiteY6" fmla="*/ 446567 h 2346251"/>
              <a:gd name="connsiteX7" fmla="*/ 2558903 w 2658140"/>
              <a:gd name="connsiteY7" fmla="*/ 531628 h 2346251"/>
              <a:gd name="connsiteX8" fmla="*/ 2495107 w 2658140"/>
              <a:gd name="connsiteY8" fmla="*/ 574158 h 2346251"/>
              <a:gd name="connsiteX9" fmla="*/ 2367517 w 2658140"/>
              <a:gd name="connsiteY9" fmla="*/ 609600 h 2346251"/>
              <a:gd name="connsiteX10" fmla="*/ 2247014 w 2658140"/>
              <a:gd name="connsiteY10" fmla="*/ 602511 h 2346251"/>
              <a:gd name="connsiteX11" fmla="*/ 2247014 w 2658140"/>
              <a:gd name="connsiteY11" fmla="*/ 637953 h 2346251"/>
              <a:gd name="connsiteX12" fmla="*/ 2367517 w 2658140"/>
              <a:gd name="connsiteY12" fmla="*/ 659218 h 2346251"/>
              <a:gd name="connsiteX13" fmla="*/ 2395870 w 2658140"/>
              <a:gd name="connsiteY13" fmla="*/ 737190 h 2346251"/>
              <a:gd name="connsiteX14" fmla="*/ 2410047 w 2658140"/>
              <a:gd name="connsiteY14" fmla="*/ 808074 h 2346251"/>
              <a:gd name="connsiteX15" fmla="*/ 2402959 w 2658140"/>
              <a:gd name="connsiteY15" fmla="*/ 864781 h 2346251"/>
              <a:gd name="connsiteX16" fmla="*/ 2388782 w 2658140"/>
              <a:gd name="connsiteY16" fmla="*/ 914400 h 2346251"/>
              <a:gd name="connsiteX17" fmla="*/ 2360428 w 2658140"/>
              <a:gd name="connsiteY17" fmla="*/ 964018 h 2346251"/>
              <a:gd name="connsiteX18" fmla="*/ 2332075 w 2658140"/>
              <a:gd name="connsiteY18" fmla="*/ 999460 h 2346251"/>
              <a:gd name="connsiteX19" fmla="*/ 2310810 w 2658140"/>
              <a:gd name="connsiteY19" fmla="*/ 999460 h 2346251"/>
              <a:gd name="connsiteX20" fmla="*/ 2324987 w 2658140"/>
              <a:gd name="connsiteY20" fmla="*/ 1041990 h 2346251"/>
              <a:gd name="connsiteX21" fmla="*/ 2388782 w 2658140"/>
              <a:gd name="connsiteY21" fmla="*/ 1077432 h 2346251"/>
              <a:gd name="connsiteX22" fmla="*/ 2495107 w 2658140"/>
              <a:gd name="connsiteY22" fmla="*/ 1127051 h 2346251"/>
              <a:gd name="connsiteX23" fmla="*/ 2544726 w 2658140"/>
              <a:gd name="connsiteY23" fmla="*/ 1169581 h 2346251"/>
              <a:gd name="connsiteX24" fmla="*/ 2587256 w 2658140"/>
              <a:gd name="connsiteY24" fmla="*/ 1240465 h 2346251"/>
              <a:gd name="connsiteX25" fmla="*/ 2587256 w 2658140"/>
              <a:gd name="connsiteY25" fmla="*/ 1375144 h 2346251"/>
              <a:gd name="connsiteX26" fmla="*/ 2601433 w 2658140"/>
              <a:gd name="connsiteY26" fmla="*/ 1424762 h 2346251"/>
              <a:gd name="connsiteX27" fmla="*/ 2658140 w 2658140"/>
              <a:gd name="connsiteY27" fmla="*/ 1446028 h 2346251"/>
              <a:gd name="connsiteX28" fmla="*/ 2651052 w 2658140"/>
              <a:gd name="connsiteY28" fmla="*/ 1488558 h 2346251"/>
              <a:gd name="connsiteX29" fmla="*/ 2622698 w 2658140"/>
              <a:gd name="connsiteY29" fmla="*/ 1516911 h 2346251"/>
              <a:gd name="connsiteX30" fmla="*/ 2580168 w 2658140"/>
              <a:gd name="connsiteY30" fmla="*/ 1516911 h 2346251"/>
              <a:gd name="connsiteX31" fmla="*/ 2608521 w 2658140"/>
              <a:gd name="connsiteY31" fmla="*/ 1672855 h 2346251"/>
              <a:gd name="connsiteX32" fmla="*/ 2615610 w 2658140"/>
              <a:gd name="connsiteY32" fmla="*/ 1779181 h 2346251"/>
              <a:gd name="connsiteX33" fmla="*/ 2495107 w 2658140"/>
              <a:gd name="connsiteY33" fmla="*/ 1928037 h 2346251"/>
              <a:gd name="connsiteX34" fmla="*/ 2424224 w 2658140"/>
              <a:gd name="connsiteY34" fmla="*/ 1963479 h 2346251"/>
              <a:gd name="connsiteX35" fmla="*/ 2339163 w 2658140"/>
              <a:gd name="connsiteY35" fmla="*/ 1942214 h 2346251"/>
              <a:gd name="connsiteX36" fmla="*/ 2204484 w 2658140"/>
              <a:gd name="connsiteY36" fmla="*/ 1928037 h 2346251"/>
              <a:gd name="connsiteX37" fmla="*/ 2140689 w 2658140"/>
              <a:gd name="connsiteY37" fmla="*/ 1928037 h 2346251"/>
              <a:gd name="connsiteX38" fmla="*/ 2069805 w 2658140"/>
              <a:gd name="connsiteY38" fmla="*/ 1991832 h 2346251"/>
              <a:gd name="connsiteX39" fmla="*/ 1651591 w 2658140"/>
              <a:gd name="connsiteY39" fmla="*/ 2346251 h 2346251"/>
              <a:gd name="connsiteX40" fmla="*/ 1524000 w 2658140"/>
              <a:gd name="connsiteY40" fmla="*/ 2339162 h 2346251"/>
              <a:gd name="connsiteX41" fmla="*/ 0 w 2658140"/>
              <a:gd name="connsiteY41" fmla="*/ 1736651 h 2346251"/>
              <a:gd name="connsiteX42" fmla="*/ 0 w 2658140"/>
              <a:gd name="connsiteY42" fmla="*/ 1325525 h 2346251"/>
              <a:gd name="connsiteX43" fmla="*/ 262270 w 2658140"/>
              <a:gd name="connsiteY43" fmla="*/ 616688 h 2346251"/>
              <a:gd name="connsiteX44" fmla="*/ 1481470 w 2658140"/>
              <a:gd name="connsiteY44" fmla="*/ 602511 h 2346251"/>
              <a:gd name="connsiteX45" fmla="*/ 1609061 w 2658140"/>
              <a:gd name="connsiteY45" fmla="*/ 602511 h 2346251"/>
              <a:gd name="connsiteX46" fmla="*/ 1623238 w 2658140"/>
              <a:gd name="connsiteY46" fmla="*/ 77972 h 2346251"/>
              <a:gd name="connsiteX47" fmla="*/ 1672856 w 2658140"/>
              <a:gd name="connsiteY47" fmla="*/ 7088 h 234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58140" h="2346251">
                <a:moveTo>
                  <a:pt x="1842977" y="0"/>
                </a:moveTo>
                <a:lnTo>
                  <a:pt x="1935126" y="49618"/>
                </a:lnTo>
                <a:lnTo>
                  <a:pt x="1942214" y="311888"/>
                </a:lnTo>
                <a:lnTo>
                  <a:pt x="2247014" y="354418"/>
                </a:lnTo>
                <a:lnTo>
                  <a:pt x="2367517" y="347330"/>
                </a:lnTo>
                <a:lnTo>
                  <a:pt x="2381694" y="425302"/>
                </a:lnTo>
                <a:lnTo>
                  <a:pt x="2544726" y="446567"/>
                </a:lnTo>
                <a:lnTo>
                  <a:pt x="2558903" y="531628"/>
                </a:lnTo>
                <a:lnTo>
                  <a:pt x="2495107" y="574158"/>
                </a:lnTo>
                <a:lnTo>
                  <a:pt x="2367517" y="609600"/>
                </a:lnTo>
                <a:lnTo>
                  <a:pt x="2247014" y="602511"/>
                </a:lnTo>
                <a:lnTo>
                  <a:pt x="2247014" y="637953"/>
                </a:lnTo>
                <a:lnTo>
                  <a:pt x="2367517" y="659218"/>
                </a:lnTo>
                <a:lnTo>
                  <a:pt x="2395870" y="737190"/>
                </a:lnTo>
                <a:lnTo>
                  <a:pt x="2410047" y="808074"/>
                </a:lnTo>
                <a:lnTo>
                  <a:pt x="2402959" y="864781"/>
                </a:lnTo>
                <a:lnTo>
                  <a:pt x="2388782" y="914400"/>
                </a:lnTo>
                <a:lnTo>
                  <a:pt x="2360428" y="964018"/>
                </a:lnTo>
                <a:lnTo>
                  <a:pt x="2332075" y="999460"/>
                </a:lnTo>
                <a:lnTo>
                  <a:pt x="2310810" y="999460"/>
                </a:lnTo>
                <a:lnTo>
                  <a:pt x="2324987" y="1041990"/>
                </a:lnTo>
                <a:lnTo>
                  <a:pt x="2388782" y="1077432"/>
                </a:lnTo>
                <a:lnTo>
                  <a:pt x="2495107" y="1127051"/>
                </a:lnTo>
                <a:lnTo>
                  <a:pt x="2544726" y="1169581"/>
                </a:lnTo>
                <a:lnTo>
                  <a:pt x="2587256" y="1240465"/>
                </a:lnTo>
                <a:lnTo>
                  <a:pt x="2587256" y="1375144"/>
                </a:lnTo>
                <a:lnTo>
                  <a:pt x="2601433" y="1424762"/>
                </a:lnTo>
                <a:lnTo>
                  <a:pt x="2658140" y="1446028"/>
                </a:lnTo>
                <a:lnTo>
                  <a:pt x="2651052" y="1488558"/>
                </a:lnTo>
                <a:lnTo>
                  <a:pt x="2622698" y="1516911"/>
                </a:lnTo>
                <a:lnTo>
                  <a:pt x="2580168" y="1516911"/>
                </a:lnTo>
                <a:lnTo>
                  <a:pt x="2608521" y="1672855"/>
                </a:lnTo>
                <a:lnTo>
                  <a:pt x="2615610" y="1779181"/>
                </a:lnTo>
                <a:lnTo>
                  <a:pt x="2495107" y="1928037"/>
                </a:lnTo>
                <a:lnTo>
                  <a:pt x="2424224" y="1963479"/>
                </a:lnTo>
                <a:lnTo>
                  <a:pt x="2339163" y="1942214"/>
                </a:lnTo>
                <a:lnTo>
                  <a:pt x="2204484" y="1928037"/>
                </a:lnTo>
                <a:lnTo>
                  <a:pt x="2140689" y="1928037"/>
                </a:lnTo>
                <a:lnTo>
                  <a:pt x="2069805" y="1991832"/>
                </a:lnTo>
                <a:lnTo>
                  <a:pt x="1651591" y="2346251"/>
                </a:lnTo>
                <a:lnTo>
                  <a:pt x="1524000" y="2339162"/>
                </a:lnTo>
                <a:lnTo>
                  <a:pt x="0" y="1736651"/>
                </a:lnTo>
                <a:lnTo>
                  <a:pt x="0" y="1325525"/>
                </a:lnTo>
                <a:lnTo>
                  <a:pt x="262270" y="616688"/>
                </a:lnTo>
                <a:lnTo>
                  <a:pt x="1481470" y="602511"/>
                </a:lnTo>
                <a:lnTo>
                  <a:pt x="1609061" y="602511"/>
                </a:lnTo>
                <a:lnTo>
                  <a:pt x="1623238" y="77972"/>
                </a:lnTo>
                <a:lnTo>
                  <a:pt x="1672856" y="7088"/>
                </a:lnTo>
                <a:close/>
              </a:path>
            </a:pathLst>
          </a:custGeom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54716127-2499-42F5-A25B-332023D4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5" t="16167" r="2796" b="16167"/>
          <a:stretch>
            <a:fillRect/>
          </a:stretch>
        </p:blipFill>
        <p:spPr>
          <a:xfrm>
            <a:off x="3044644" y="4926209"/>
            <a:ext cx="2381906" cy="1680859"/>
          </a:xfrm>
          <a:custGeom>
            <a:avLst/>
            <a:gdLst>
              <a:gd name="connsiteX0" fmla="*/ 3634740 w 6576060"/>
              <a:gd name="connsiteY0" fmla="*/ 0 h 4640580"/>
              <a:gd name="connsiteX1" fmla="*/ 3634740 w 6576060"/>
              <a:gd name="connsiteY1" fmla="*/ 266700 h 4640580"/>
              <a:gd name="connsiteX2" fmla="*/ 3550920 w 6576060"/>
              <a:gd name="connsiteY2" fmla="*/ 297180 h 4640580"/>
              <a:gd name="connsiteX3" fmla="*/ 3543300 w 6576060"/>
              <a:gd name="connsiteY3" fmla="*/ 365760 h 4640580"/>
              <a:gd name="connsiteX4" fmla="*/ 3627120 w 6576060"/>
              <a:gd name="connsiteY4" fmla="*/ 388620 h 4640580"/>
              <a:gd name="connsiteX5" fmla="*/ 3627120 w 6576060"/>
              <a:gd name="connsiteY5" fmla="*/ 662940 h 4640580"/>
              <a:gd name="connsiteX6" fmla="*/ 3657600 w 6576060"/>
              <a:gd name="connsiteY6" fmla="*/ 662940 h 4640580"/>
              <a:gd name="connsiteX7" fmla="*/ 3665220 w 6576060"/>
              <a:gd name="connsiteY7" fmla="*/ 533400 h 4640580"/>
              <a:gd name="connsiteX8" fmla="*/ 3718560 w 6576060"/>
              <a:gd name="connsiteY8" fmla="*/ 510540 h 4640580"/>
              <a:gd name="connsiteX9" fmla="*/ 3855720 w 6576060"/>
              <a:gd name="connsiteY9" fmla="*/ 457200 h 4640580"/>
              <a:gd name="connsiteX10" fmla="*/ 4396740 w 6576060"/>
              <a:gd name="connsiteY10" fmla="*/ 457200 h 4640580"/>
              <a:gd name="connsiteX11" fmla="*/ 4457700 w 6576060"/>
              <a:gd name="connsiteY11" fmla="*/ 502920 h 4640580"/>
              <a:gd name="connsiteX12" fmla="*/ 4457700 w 6576060"/>
              <a:gd name="connsiteY12" fmla="*/ 1005840 h 4640580"/>
              <a:gd name="connsiteX13" fmla="*/ 4549140 w 6576060"/>
              <a:gd name="connsiteY13" fmla="*/ 1013460 h 4640580"/>
              <a:gd name="connsiteX14" fmla="*/ 5006340 w 6576060"/>
              <a:gd name="connsiteY14" fmla="*/ 1036320 h 4640580"/>
              <a:gd name="connsiteX15" fmla="*/ 5097780 w 6576060"/>
              <a:gd name="connsiteY15" fmla="*/ 1066800 h 4640580"/>
              <a:gd name="connsiteX16" fmla="*/ 5097780 w 6576060"/>
              <a:gd name="connsiteY16" fmla="*/ 1127760 h 4640580"/>
              <a:gd name="connsiteX17" fmla="*/ 5082540 w 6576060"/>
              <a:gd name="connsiteY17" fmla="*/ 1920240 h 4640580"/>
              <a:gd name="connsiteX18" fmla="*/ 5440680 w 6576060"/>
              <a:gd name="connsiteY18" fmla="*/ 2049780 h 4640580"/>
              <a:gd name="connsiteX19" fmla="*/ 5463540 w 6576060"/>
              <a:gd name="connsiteY19" fmla="*/ 2103120 h 4640580"/>
              <a:gd name="connsiteX20" fmla="*/ 5494020 w 6576060"/>
              <a:gd name="connsiteY20" fmla="*/ 2598420 h 4640580"/>
              <a:gd name="connsiteX21" fmla="*/ 5585460 w 6576060"/>
              <a:gd name="connsiteY21" fmla="*/ 2590800 h 4640580"/>
              <a:gd name="connsiteX22" fmla="*/ 5829300 w 6576060"/>
              <a:gd name="connsiteY22" fmla="*/ 2613660 h 4640580"/>
              <a:gd name="connsiteX23" fmla="*/ 6134100 w 6576060"/>
              <a:gd name="connsiteY23" fmla="*/ 2636520 h 4640580"/>
              <a:gd name="connsiteX24" fmla="*/ 6377940 w 6576060"/>
              <a:gd name="connsiteY24" fmla="*/ 2674620 h 4640580"/>
              <a:gd name="connsiteX25" fmla="*/ 6393180 w 6576060"/>
              <a:gd name="connsiteY25" fmla="*/ 2743200 h 4640580"/>
              <a:gd name="connsiteX26" fmla="*/ 6416040 w 6576060"/>
              <a:gd name="connsiteY26" fmla="*/ 3253740 h 4640580"/>
              <a:gd name="connsiteX27" fmla="*/ 6477000 w 6576060"/>
              <a:gd name="connsiteY27" fmla="*/ 3253740 h 4640580"/>
              <a:gd name="connsiteX28" fmla="*/ 6522720 w 6576060"/>
              <a:gd name="connsiteY28" fmla="*/ 3238500 h 4640580"/>
              <a:gd name="connsiteX29" fmla="*/ 6515100 w 6576060"/>
              <a:gd name="connsiteY29" fmla="*/ 3169920 h 4640580"/>
              <a:gd name="connsiteX30" fmla="*/ 6469380 w 6576060"/>
              <a:gd name="connsiteY30" fmla="*/ 2887980 h 4640580"/>
              <a:gd name="connsiteX31" fmla="*/ 6484620 w 6576060"/>
              <a:gd name="connsiteY31" fmla="*/ 2834640 h 4640580"/>
              <a:gd name="connsiteX32" fmla="*/ 6515100 w 6576060"/>
              <a:gd name="connsiteY32" fmla="*/ 2804160 h 4640580"/>
              <a:gd name="connsiteX33" fmla="*/ 6530340 w 6576060"/>
              <a:gd name="connsiteY33" fmla="*/ 2834640 h 4640580"/>
              <a:gd name="connsiteX34" fmla="*/ 6576060 w 6576060"/>
              <a:gd name="connsiteY34" fmla="*/ 3055620 h 4640580"/>
              <a:gd name="connsiteX35" fmla="*/ 6576060 w 6576060"/>
              <a:gd name="connsiteY35" fmla="*/ 3238500 h 4640580"/>
              <a:gd name="connsiteX36" fmla="*/ 6553200 w 6576060"/>
              <a:gd name="connsiteY36" fmla="*/ 3413760 h 4640580"/>
              <a:gd name="connsiteX37" fmla="*/ 6431280 w 6576060"/>
              <a:gd name="connsiteY37" fmla="*/ 3421380 h 4640580"/>
              <a:gd name="connsiteX38" fmla="*/ 6416040 w 6576060"/>
              <a:gd name="connsiteY38" fmla="*/ 3467100 h 4640580"/>
              <a:gd name="connsiteX39" fmla="*/ 6408420 w 6576060"/>
              <a:gd name="connsiteY39" fmla="*/ 3581400 h 4640580"/>
              <a:gd name="connsiteX40" fmla="*/ 6355080 w 6576060"/>
              <a:gd name="connsiteY40" fmla="*/ 3741420 h 4640580"/>
              <a:gd name="connsiteX41" fmla="*/ 6332220 w 6576060"/>
              <a:gd name="connsiteY41" fmla="*/ 3832860 h 4640580"/>
              <a:gd name="connsiteX42" fmla="*/ 6316980 w 6576060"/>
              <a:gd name="connsiteY42" fmla="*/ 3893820 h 4640580"/>
              <a:gd name="connsiteX43" fmla="*/ 6309360 w 6576060"/>
              <a:gd name="connsiteY43" fmla="*/ 3970020 h 4640580"/>
              <a:gd name="connsiteX44" fmla="*/ 6073140 w 6576060"/>
              <a:gd name="connsiteY44" fmla="*/ 3947160 h 4640580"/>
              <a:gd name="connsiteX45" fmla="*/ 5722620 w 6576060"/>
              <a:gd name="connsiteY45" fmla="*/ 3962400 h 4640580"/>
              <a:gd name="connsiteX46" fmla="*/ 5608320 w 6576060"/>
              <a:gd name="connsiteY46" fmla="*/ 4000500 h 4640580"/>
              <a:gd name="connsiteX47" fmla="*/ 5410200 w 6576060"/>
              <a:gd name="connsiteY47" fmla="*/ 4145280 h 4640580"/>
              <a:gd name="connsiteX48" fmla="*/ 5143500 w 6576060"/>
              <a:gd name="connsiteY48" fmla="*/ 4442460 h 4640580"/>
              <a:gd name="connsiteX49" fmla="*/ 4937760 w 6576060"/>
              <a:gd name="connsiteY49" fmla="*/ 4564380 h 4640580"/>
              <a:gd name="connsiteX50" fmla="*/ 4602480 w 6576060"/>
              <a:gd name="connsiteY50" fmla="*/ 4640580 h 4640580"/>
              <a:gd name="connsiteX51" fmla="*/ 3848100 w 6576060"/>
              <a:gd name="connsiteY51" fmla="*/ 4625340 h 4640580"/>
              <a:gd name="connsiteX52" fmla="*/ 3116580 w 6576060"/>
              <a:gd name="connsiteY52" fmla="*/ 4587240 h 4640580"/>
              <a:gd name="connsiteX53" fmla="*/ 1760220 w 6576060"/>
              <a:gd name="connsiteY53" fmla="*/ 4472940 h 4640580"/>
              <a:gd name="connsiteX54" fmla="*/ 1562100 w 6576060"/>
              <a:gd name="connsiteY54" fmla="*/ 4427220 h 4640580"/>
              <a:gd name="connsiteX55" fmla="*/ 1539240 w 6576060"/>
              <a:gd name="connsiteY55" fmla="*/ 4389120 h 4640580"/>
              <a:gd name="connsiteX56" fmla="*/ 1577340 w 6576060"/>
              <a:gd name="connsiteY56" fmla="*/ 4328160 h 4640580"/>
              <a:gd name="connsiteX57" fmla="*/ 1539240 w 6576060"/>
              <a:gd name="connsiteY57" fmla="*/ 4305300 h 4640580"/>
              <a:gd name="connsiteX58" fmla="*/ 1181100 w 6576060"/>
              <a:gd name="connsiteY58" fmla="*/ 4244340 h 4640580"/>
              <a:gd name="connsiteX59" fmla="*/ 769620 w 6576060"/>
              <a:gd name="connsiteY59" fmla="*/ 4191000 h 4640580"/>
              <a:gd name="connsiteX60" fmla="*/ 304800 w 6576060"/>
              <a:gd name="connsiteY60" fmla="*/ 4152900 h 4640580"/>
              <a:gd name="connsiteX61" fmla="*/ 144780 w 6576060"/>
              <a:gd name="connsiteY61" fmla="*/ 4076700 h 4640580"/>
              <a:gd name="connsiteX62" fmla="*/ 30480 w 6576060"/>
              <a:gd name="connsiteY62" fmla="*/ 3855720 h 4640580"/>
              <a:gd name="connsiteX63" fmla="*/ 38100 w 6576060"/>
              <a:gd name="connsiteY63" fmla="*/ 3764280 h 4640580"/>
              <a:gd name="connsiteX64" fmla="*/ 15240 w 6576060"/>
              <a:gd name="connsiteY64" fmla="*/ 3665220 h 4640580"/>
              <a:gd name="connsiteX65" fmla="*/ 7620 w 6576060"/>
              <a:gd name="connsiteY65" fmla="*/ 3375660 h 4640580"/>
              <a:gd name="connsiteX66" fmla="*/ 0 w 6576060"/>
              <a:gd name="connsiteY66" fmla="*/ 3086100 h 4640580"/>
              <a:gd name="connsiteX67" fmla="*/ 38100 w 6576060"/>
              <a:gd name="connsiteY67" fmla="*/ 2453640 h 4640580"/>
              <a:gd name="connsiteX68" fmla="*/ 45720 w 6576060"/>
              <a:gd name="connsiteY68" fmla="*/ 2156460 h 4640580"/>
              <a:gd name="connsiteX69" fmla="*/ 76200 w 6576060"/>
              <a:gd name="connsiteY69" fmla="*/ 2087880 h 4640580"/>
              <a:gd name="connsiteX70" fmla="*/ 99060 w 6576060"/>
              <a:gd name="connsiteY70" fmla="*/ 2026920 h 4640580"/>
              <a:gd name="connsiteX71" fmla="*/ 106680 w 6576060"/>
              <a:gd name="connsiteY71" fmla="*/ 1965960 h 4640580"/>
              <a:gd name="connsiteX72" fmla="*/ 137160 w 6576060"/>
              <a:gd name="connsiteY72" fmla="*/ 1859280 h 4640580"/>
              <a:gd name="connsiteX73" fmla="*/ 175260 w 6576060"/>
              <a:gd name="connsiteY73" fmla="*/ 1767840 h 4640580"/>
              <a:gd name="connsiteX74" fmla="*/ 167640 w 6576060"/>
              <a:gd name="connsiteY74" fmla="*/ 1729740 h 4640580"/>
              <a:gd name="connsiteX75" fmla="*/ 129540 w 6576060"/>
              <a:gd name="connsiteY75" fmla="*/ 1691640 h 4640580"/>
              <a:gd name="connsiteX76" fmla="*/ 83820 w 6576060"/>
              <a:gd name="connsiteY76" fmla="*/ 1653540 h 4640580"/>
              <a:gd name="connsiteX77" fmla="*/ 99060 w 6576060"/>
              <a:gd name="connsiteY77" fmla="*/ 1417320 h 4640580"/>
              <a:gd name="connsiteX78" fmla="*/ 144780 w 6576060"/>
              <a:gd name="connsiteY78" fmla="*/ 1394460 h 4640580"/>
              <a:gd name="connsiteX79" fmla="*/ 182880 w 6576060"/>
              <a:gd name="connsiteY79" fmla="*/ 1379220 h 4640580"/>
              <a:gd name="connsiteX80" fmla="*/ 213360 w 6576060"/>
              <a:gd name="connsiteY80" fmla="*/ 1356360 h 4640580"/>
              <a:gd name="connsiteX81" fmla="*/ 259080 w 6576060"/>
              <a:gd name="connsiteY81" fmla="*/ 1295400 h 4640580"/>
              <a:gd name="connsiteX82" fmla="*/ 289560 w 6576060"/>
              <a:gd name="connsiteY82" fmla="*/ 1181100 h 4640580"/>
              <a:gd name="connsiteX83" fmla="*/ 289560 w 6576060"/>
              <a:gd name="connsiteY83" fmla="*/ 1066800 h 4640580"/>
              <a:gd name="connsiteX84" fmla="*/ 358140 w 6576060"/>
              <a:gd name="connsiteY84" fmla="*/ 1013460 h 4640580"/>
              <a:gd name="connsiteX85" fmla="*/ 487680 w 6576060"/>
              <a:gd name="connsiteY85" fmla="*/ 990600 h 4640580"/>
              <a:gd name="connsiteX86" fmla="*/ 586740 w 6576060"/>
              <a:gd name="connsiteY86" fmla="*/ 990600 h 4640580"/>
              <a:gd name="connsiteX87" fmla="*/ 685800 w 6576060"/>
              <a:gd name="connsiteY87" fmla="*/ 967740 h 4640580"/>
              <a:gd name="connsiteX88" fmla="*/ 899160 w 6576060"/>
              <a:gd name="connsiteY88" fmla="*/ 899160 h 4640580"/>
              <a:gd name="connsiteX89" fmla="*/ 1219200 w 6576060"/>
              <a:gd name="connsiteY89" fmla="*/ 899160 h 4640580"/>
              <a:gd name="connsiteX90" fmla="*/ 1333500 w 6576060"/>
              <a:gd name="connsiteY90" fmla="*/ 868680 h 4640580"/>
              <a:gd name="connsiteX91" fmla="*/ 1493520 w 6576060"/>
              <a:gd name="connsiteY91" fmla="*/ 899160 h 4640580"/>
              <a:gd name="connsiteX92" fmla="*/ 1950720 w 6576060"/>
              <a:gd name="connsiteY92" fmla="*/ 922020 h 4640580"/>
              <a:gd name="connsiteX93" fmla="*/ 2087880 w 6576060"/>
              <a:gd name="connsiteY93" fmla="*/ 982980 h 4640580"/>
              <a:gd name="connsiteX94" fmla="*/ 2377440 w 6576060"/>
              <a:gd name="connsiteY94" fmla="*/ 982980 h 4640580"/>
              <a:gd name="connsiteX95" fmla="*/ 2423160 w 6576060"/>
              <a:gd name="connsiteY95" fmla="*/ 906780 h 4640580"/>
              <a:gd name="connsiteX96" fmla="*/ 2506980 w 6576060"/>
              <a:gd name="connsiteY96" fmla="*/ 876300 h 4640580"/>
              <a:gd name="connsiteX97" fmla="*/ 2606040 w 6576060"/>
              <a:gd name="connsiteY97" fmla="*/ 883920 h 4640580"/>
              <a:gd name="connsiteX98" fmla="*/ 2697480 w 6576060"/>
              <a:gd name="connsiteY98" fmla="*/ 883920 h 4640580"/>
              <a:gd name="connsiteX99" fmla="*/ 2727960 w 6576060"/>
              <a:gd name="connsiteY99" fmla="*/ 792480 h 4640580"/>
              <a:gd name="connsiteX100" fmla="*/ 2667000 w 6576060"/>
              <a:gd name="connsiteY100" fmla="*/ 701040 h 4640580"/>
              <a:gd name="connsiteX101" fmla="*/ 2667000 w 6576060"/>
              <a:gd name="connsiteY101" fmla="*/ 571500 h 4640580"/>
              <a:gd name="connsiteX102" fmla="*/ 2720340 w 6576060"/>
              <a:gd name="connsiteY102" fmla="*/ 510540 h 4640580"/>
              <a:gd name="connsiteX103" fmla="*/ 2880360 w 6576060"/>
              <a:gd name="connsiteY103" fmla="*/ 487680 h 4640580"/>
              <a:gd name="connsiteX104" fmla="*/ 2956560 w 6576060"/>
              <a:gd name="connsiteY104" fmla="*/ 548640 h 4640580"/>
              <a:gd name="connsiteX105" fmla="*/ 2987040 w 6576060"/>
              <a:gd name="connsiteY105" fmla="*/ 571500 h 4640580"/>
              <a:gd name="connsiteX106" fmla="*/ 3017520 w 6576060"/>
              <a:gd name="connsiteY106" fmla="*/ 556260 h 4640580"/>
              <a:gd name="connsiteX107" fmla="*/ 3048000 w 6576060"/>
              <a:gd name="connsiteY107" fmla="*/ 525780 h 4640580"/>
              <a:gd name="connsiteX108" fmla="*/ 3139440 w 6576060"/>
              <a:gd name="connsiteY108" fmla="*/ 472440 h 4640580"/>
              <a:gd name="connsiteX109" fmla="*/ 3238500 w 6576060"/>
              <a:gd name="connsiteY109" fmla="*/ 441960 h 4640580"/>
              <a:gd name="connsiteX110" fmla="*/ 3284220 w 6576060"/>
              <a:gd name="connsiteY110" fmla="*/ 403860 h 4640580"/>
              <a:gd name="connsiteX111" fmla="*/ 3276600 w 6576060"/>
              <a:gd name="connsiteY111" fmla="*/ 365760 h 4640580"/>
              <a:gd name="connsiteX112" fmla="*/ 3230880 w 6576060"/>
              <a:gd name="connsiteY112" fmla="*/ 335280 h 4640580"/>
              <a:gd name="connsiteX113" fmla="*/ 3147060 w 6576060"/>
              <a:gd name="connsiteY113" fmla="*/ 320040 h 4640580"/>
              <a:gd name="connsiteX114" fmla="*/ 3139440 w 6576060"/>
              <a:gd name="connsiteY114" fmla="*/ 45720 h 4640580"/>
              <a:gd name="connsiteX115" fmla="*/ 3169920 w 6576060"/>
              <a:gd name="connsiteY115" fmla="*/ 7620 h 464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576060" h="4640580">
                <a:moveTo>
                  <a:pt x="3634740" y="0"/>
                </a:moveTo>
                <a:lnTo>
                  <a:pt x="3634740" y="266700"/>
                </a:lnTo>
                <a:lnTo>
                  <a:pt x="3550920" y="297180"/>
                </a:lnTo>
                <a:lnTo>
                  <a:pt x="3543300" y="365760"/>
                </a:lnTo>
                <a:lnTo>
                  <a:pt x="3627120" y="388620"/>
                </a:lnTo>
                <a:lnTo>
                  <a:pt x="3627120" y="662940"/>
                </a:lnTo>
                <a:lnTo>
                  <a:pt x="3657600" y="662940"/>
                </a:lnTo>
                <a:lnTo>
                  <a:pt x="3665220" y="533400"/>
                </a:lnTo>
                <a:lnTo>
                  <a:pt x="3718560" y="510540"/>
                </a:lnTo>
                <a:lnTo>
                  <a:pt x="3855720" y="457200"/>
                </a:lnTo>
                <a:lnTo>
                  <a:pt x="4396740" y="457200"/>
                </a:lnTo>
                <a:lnTo>
                  <a:pt x="4457700" y="502920"/>
                </a:lnTo>
                <a:lnTo>
                  <a:pt x="4457700" y="1005840"/>
                </a:lnTo>
                <a:lnTo>
                  <a:pt x="4549140" y="1013460"/>
                </a:lnTo>
                <a:lnTo>
                  <a:pt x="5006340" y="1036320"/>
                </a:lnTo>
                <a:lnTo>
                  <a:pt x="5097780" y="1066800"/>
                </a:lnTo>
                <a:lnTo>
                  <a:pt x="5097780" y="1127760"/>
                </a:lnTo>
                <a:lnTo>
                  <a:pt x="5082540" y="1920240"/>
                </a:lnTo>
                <a:lnTo>
                  <a:pt x="5440680" y="2049780"/>
                </a:lnTo>
                <a:lnTo>
                  <a:pt x="5463540" y="2103120"/>
                </a:lnTo>
                <a:lnTo>
                  <a:pt x="5494020" y="2598420"/>
                </a:lnTo>
                <a:lnTo>
                  <a:pt x="5585460" y="2590800"/>
                </a:lnTo>
                <a:lnTo>
                  <a:pt x="5829300" y="2613660"/>
                </a:lnTo>
                <a:lnTo>
                  <a:pt x="6134100" y="2636520"/>
                </a:lnTo>
                <a:lnTo>
                  <a:pt x="6377940" y="2674620"/>
                </a:lnTo>
                <a:lnTo>
                  <a:pt x="6393180" y="2743200"/>
                </a:lnTo>
                <a:lnTo>
                  <a:pt x="6416040" y="3253740"/>
                </a:lnTo>
                <a:lnTo>
                  <a:pt x="6477000" y="3253740"/>
                </a:lnTo>
                <a:lnTo>
                  <a:pt x="6522720" y="3238500"/>
                </a:lnTo>
                <a:lnTo>
                  <a:pt x="6515100" y="3169920"/>
                </a:lnTo>
                <a:lnTo>
                  <a:pt x="6469380" y="2887980"/>
                </a:lnTo>
                <a:lnTo>
                  <a:pt x="6484620" y="2834640"/>
                </a:lnTo>
                <a:lnTo>
                  <a:pt x="6515100" y="2804160"/>
                </a:lnTo>
                <a:lnTo>
                  <a:pt x="6530340" y="2834640"/>
                </a:lnTo>
                <a:lnTo>
                  <a:pt x="6576060" y="3055620"/>
                </a:lnTo>
                <a:lnTo>
                  <a:pt x="6576060" y="3238500"/>
                </a:lnTo>
                <a:lnTo>
                  <a:pt x="6553200" y="3413760"/>
                </a:lnTo>
                <a:lnTo>
                  <a:pt x="6431280" y="3421380"/>
                </a:lnTo>
                <a:lnTo>
                  <a:pt x="6416040" y="3467100"/>
                </a:lnTo>
                <a:lnTo>
                  <a:pt x="6408420" y="3581400"/>
                </a:lnTo>
                <a:lnTo>
                  <a:pt x="6355080" y="3741420"/>
                </a:lnTo>
                <a:lnTo>
                  <a:pt x="6332220" y="3832860"/>
                </a:lnTo>
                <a:lnTo>
                  <a:pt x="6316980" y="3893820"/>
                </a:lnTo>
                <a:lnTo>
                  <a:pt x="6309360" y="3970020"/>
                </a:lnTo>
                <a:lnTo>
                  <a:pt x="6073140" y="3947160"/>
                </a:lnTo>
                <a:lnTo>
                  <a:pt x="5722620" y="3962400"/>
                </a:lnTo>
                <a:lnTo>
                  <a:pt x="5608320" y="4000500"/>
                </a:lnTo>
                <a:lnTo>
                  <a:pt x="5410200" y="4145280"/>
                </a:lnTo>
                <a:lnTo>
                  <a:pt x="5143500" y="4442460"/>
                </a:lnTo>
                <a:lnTo>
                  <a:pt x="4937760" y="4564380"/>
                </a:lnTo>
                <a:lnTo>
                  <a:pt x="4602480" y="4640580"/>
                </a:lnTo>
                <a:lnTo>
                  <a:pt x="3848100" y="4625340"/>
                </a:lnTo>
                <a:lnTo>
                  <a:pt x="3116580" y="4587240"/>
                </a:lnTo>
                <a:lnTo>
                  <a:pt x="1760220" y="4472940"/>
                </a:lnTo>
                <a:lnTo>
                  <a:pt x="1562100" y="4427220"/>
                </a:lnTo>
                <a:lnTo>
                  <a:pt x="1539240" y="4389120"/>
                </a:lnTo>
                <a:lnTo>
                  <a:pt x="1577340" y="4328160"/>
                </a:lnTo>
                <a:lnTo>
                  <a:pt x="1539240" y="4305300"/>
                </a:lnTo>
                <a:lnTo>
                  <a:pt x="1181100" y="4244340"/>
                </a:lnTo>
                <a:lnTo>
                  <a:pt x="769620" y="4191000"/>
                </a:lnTo>
                <a:lnTo>
                  <a:pt x="304800" y="4152900"/>
                </a:lnTo>
                <a:lnTo>
                  <a:pt x="144780" y="4076700"/>
                </a:lnTo>
                <a:lnTo>
                  <a:pt x="30480" y="3855720"/>
                </a:lnTo>
                <a:lnTo>
                  <a:pt x="38100" y="3764280"/>
                </a:lnTo>
                <a:lnTo>
                  <a:pt x="15240" y="3665220"/>
                </a:lnTo>
                <a:lnTo>
                  <a:pt x="7620" y="3375660"/>
                </a:lnTo>
                <a:lnTo>
                  <a:pt x="0" y="3086100"/>
                </a:lnTo>
                <a:lnTo>
                  <a:pt x="38100" y="2453640"/>
                </a:lnTo>
                <a:lnTo>
                  <a:pt x="45720" y="2156460"/>
                </a:lnTo>
                <a:lnTo>
                  <a:pt x="76200" y="2087880"/>
                </a:lnTo>
                <a:lnTo>
                  <a:pt x="99060" y="2026920"/>
                </a:lnTo>
                <a:lnTo>
                  <a:pt x="106680" y="1965960"/>
                </a:lnTo>
                <a:lnTo>
                  <a:pt x="137160" y="1859280"/>
                </a:lnTo>
                <a:lnTo>
                  <a:pt x="175260" y="1767840"/>
                </a:lnTo>
                <a:lnTo>
                  <a:pt x="167640" y="1729740"/>
                </a:lnTo>
                <a:lnTo>
                  <a:pt x="129540" y="1691640"/>
                </a:lnTo>
                <a:lnTo>
                  <a:pt x="83820" y="1653540"/>
                </a:lnTo>
                <a:lnTo>
                  <a:pt x="99060" y="1417320"/>
                </a:lnTo>
                <a:lnTo>
                  <a:pt x="144780" y="1394460"/>
                </a:lnTo>
                <a:lnTo>
                  <a:pt x="182880" y="1379220"/>
                </a:lnTo>
                <a:lnTo>
                  <a:pt x="213360" y="1356360"/>
                </a:lnTo>
                <a:lnTo>
                  <a:pt x="259080" y="1295400"/>
                </a:lnTo>
                <a:lnTo>
                  <a:pt x="289560" y="1181100"/>
                </a:lnTo>
                <a:lnTo>
                  <a:pt x="289560" y="1066800"/>
                </a:lnTo>
                <a:lnTo>
                  <a:pt x="358140" y="1013460"/>
                </a:lnTo>
                <a:lnTo>
                  <a:pt x="487680" y="990600"/>
                </a:lnTo>
                <a:lnTo>
                  <a:pt x="586740" y="990600"/>
                </a:lnTo>
                <a:lnTo>
                  <a:pt x="685800" y="967740"/>
                </a:lnTo>
                <a:lnTo>
                  <a:pt x="899160" y="899160"/>
                </a:lnTo>
                <a:lnTo>
                  <a:pt x="1219200" y="899160"/>
                </a:lnTo>
                <a:lnTo>
                  <a:pt x="1333500" y="868680"/>
                </a:lnTo>
                <a:lnTo>
                  <a:pt x="1493520" y="899160"/>
                </a:lnTo>
                <a:lnTo>
                  <a:pt x="1950720" y="922020"/>
                </a:lnTo>
                <a:lnTo>
                  <a:pt x="2087880" y="982980"/>
                </a:lnTo>
                <a:lnTo>
                  <a:pt x="2377440" y="982980"/>
                </a:lnTo>
                <a:lnTo>
                  <a:pt x="2423160" y="906780"/>
                </a:lnTo>
                <a:lnTo>
                  <a:pt x="2506980" y="876300"/>
                </a:lnTo>
                <a:lnTo>
                  <a:pt x="2606040" y="883920"/>
                </a:lnTo>
                <a:lnTo>
                  <a:pt x="2697480" y="883920"/>
                </a:lnTo>
                <a:lnTo>
                  <a:pt x="2727960" y="792480"/>
                </a:lnTo>
                <a:lnTo>
                  <a:pt x="2667000" y="701040"/>
                </a:lnTo>
                <a:lnTo>
                  <a:pt x="2667000" y="571500"/>
                </a:lnTo>
                <a:lnTo>
                  <a:pt x="2720340" y="510540"/>
                </a:lnTo>
                <a:lnTo>
                  <a:pt x="2880360" y="487680"/>
                </a:lnTo>
                <a:lnTo>
                  <a:pt x="2956560" y="548640"/>
                </a:lnTo>
                <a:lnTo>
                  <a:pt x="2987040" y="571500"/>
                </a:lnTo>
                <a:lnTo>
                  <a:pt x="3017520" y="556260"/>
                </a:lnTo>
                <a:lnTo>
                  <a:pt x="3048000" y="525780"/>
                </a:lnTo>
                <a:lnTo>
                  <a:pt x="3139440" y="472440"/>
                </a:lnTo>
                <a:lnTo>
                  <a:pt x="3238500" y="441960"/>
                </a:lnTo>
                <a:lnTo>
                  <a:pt x="3284220" y="403860"/>
                </a:lnTo>
                <a:lnTo>
                  <a:pt x="3276600" y="365760"/>
                </a:lnTo>
                <a:lnTo>
                  <a:pt x="3230880" y="335280"/>
                </a:lnTo>
                <a:lnTo>
                  <a:pt x="3147060" y="320040"/>
                </a:lnTo>
                <a:lnTo>
                  <a:pt x="3139440" y="45720"/>
                </a:lnTo>
                <a:lnTo>
                  <a:pt x="3169920" y="7620"/>
                </a:lnTo>
                <a:close/>
              </a:path>
            </a:pathLst>
          </a:custGeom>
        </p:spPr>
      </p:pic>
      <p:sp>
        <p:nvSpPr>
          <p:cNvPr id="185" name="文本框 184">
            <a:extLst>
              <a:ext uri="{FF2B5EF4-FFF2-40B4-BE49-F238E27FC236}">
                <a16:creationId xmlns:a16="http://schemas.microsoft.com/office/drawing/2014/main" id="{08892EBD-FE4F-4B86-A702-98529F475DBE}"/>
              </a:ext>
            </a:extLst>
          </p:cNvPr>
          <p:cNvSpPr txBox="1"/>
          <p:nvPr/>
        </p:nvSpPr>
        <p:spPr>
          <a:xfrm>
            <a:off x="2992672" y="6607068"/>
            <a:ext cx="23819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Thermo Scientific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FC2FAFA0-E20B-42EF-9140-48610C2A5032}"/>
              </a:ext>
            </a:extLst>
          </p:cNvPr>
          <p:cNvSpPr txBox="1"/>
          <p:nvPr/>
        </p:nvSpPr>
        <p:spPr>
          <a:xfrm>
            <a:off x="3044644" y="2900179"/>
            <a:ext cx="14026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Bruker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58458A6F-4B53-4095-8EB4-031654C38E42}"/>
              </a:ext>
            </a:extLst>
          </p:cNvPr>
          <p:cNvGrpSpPr/>
          <p:nvPr/>
        </p:nvGrpSpPr>
        <p:grpSpPr>
          <a:xfrm>
            <a:off x="6176552" y="2725964"/>
            <a:ext cx="2018327" cy="1863080"/>
            <a:chOff x="4631526" y="2915956"/>
            <a:chExt cx="3677920" cy="2826784"/>
          </a:xfrm>
        </p:grpSpPr>
        <p:cxnSp>
          <p:nvCxnSpPr>
            <p:cNvPr id="199" name="直接箭头连接符 198">
              <a:extLst>
                <a:ext uri="{FF2B5EF4-FFF2-40B4-BE49-F238E27FC236}">
                  <a16:creationId xmlns:a16="http://schemas.microsoft.com/office/drawing/2014/main" id="{BBAE8FD1-A978-430D-8C7D-D0F699B2B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374" y="3040180"/>
              <a:ext cx="0" cy="2702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>
              <a:extLst>
                <a:ext uri="{FF2B5EF4-FFF2-40B4-BE49-F238E27FC236}">
                  <a16:creationId xmlns:a16="http://schemas.microsoft.com/office/drawing/2014/main" id="{8ABC9004-5B61-4285-A09F-9C340D3B9C82}"/>
                </a:ext>
              </a:extLst>
            </p:cNvPr>
            <p:cNvCxnSpPr>
              <a:cxnSpLocks/>
            </p:cNvCxnSpPr>
            <p:nvPr/>
          </p:nvCxnSpPr>
          <p:spPr>
            <a:xfrm>
              <a:off x="4631526" y="5571156"/>
              <a:ext cx="36779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8DF1CCF8-3B02-4521-A23E-765E554D59E2}"/>
                </a:ext>
              </a:extLst>
            </p:cNvPr>
            <p:cNvSpPr txBox="1"/>
            <p:nvPr/>
          </p:nvSpPr>
          <p:spPr>
            <a:xfrm>
              <a:off x="4812375" y="2915956"/>
              <a:ext cx="1691895" cy="7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Membrane</a:t>
              </a:r>
            </a:p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 Stiffness</a:t>
              </a:r>
              <a:endParaRPr lang="zh-CN" altLang="en-US" sz="1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AFF5994F-6E42-4D4D-84D9-D7D21B100FB0}"/>
              </a:ext>
            </a:extLst>
          </p:cNvPr>
          <p:cNvSpPr/>
          <p:nvPr/>
        </p:nvSpPr>
        <p:spPr>
          <a:xfrm>
            <a:off x="6549484" y="3590788"/>
            <a:ext cx="411461" cy="8630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矩形 208">
            <a:extLst>
              <a:ext uri="{FF2B5EF4-FFF2-40B4-BE49-F238E27FC236}">
                <a16:creationId xmlns:a16="http://schemas.microsoft.com/office/drawing/2014/main" id="{03ED7E90-73EB-4A89-9E5E-0B930BEFD137}"/>
              </a:ext>
            </a:extLst>
          </p:cNvPr>
          <p:cNvSpPr/>
          <p:nvPr/>
        </p:nvSpPr>
        <p:spPr>
          <a:xfrm>
            <a:off x="7302176" y="3146152"/>
            <a:ext cx="411461" cy="1310857"/>
          </a:xfrm>
          <a:prstGeom prst="rect">
            <a:avLst/>
          </a:prstGeom>
          <a:solidFill>
            <a:srgbClr val="FF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73C611-AB33-4D4F-B44D-E09B991CEC38}"/>
              </a:ext>
            </a:extLst>
          </p:cNvPr>
          <p:cNvGrpSpPr/>
          <p:nvPr/>
        </p:nvGrpSpPr>
        <p:grpSpPr>
          <a:xfrm>
            <a:off x="7383446" y="3019189"/>
            <a:ext cx="248920" cy="119343"/>
            <a:chOff x="8387080" y="3429000"/>
            <a:chExt cx="248920" cy="21717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EF88ED8-4A64-4EC0-97F5-798535CA125C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EB7A8424-F9D1-4FB2-8B56-2B79B5911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3EB41BC3-0960-409A-B98E-6D11D6BEB7E3}"/>
              </a:ext>
            </a:extLst>
          </p:cNvPr>
          <p:cNvGrpSpPr/>
          <p:nvPr/>
        </p:nvGrpSpPr>
        <p:grpSpPr>
          <a:xfrm>
            <a:off x="6611704" y="3412561"/>
            <a:ext cx="248920" cy="169503"/>
            <a:chOff x="8387080" y="3429000"/>
            <a:chExt cx="248920" cy="217170"/>
          </a:xfrm>
        </p:grpSpPr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608CB146-3CA0-4E5E-AA9E-A6BE9FA649D3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8C0EDCDE-1E93-45E8-82DF-9A42194145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E31C06AC-3B19-405E-9275-742979CB37A4}"/>
              </a:ext>
            </a:extLst>
          </p:cNvPr>
          <p:cNvSpPr txBox="1"/>
          <p:nvPr/>
        </p:nvSpPr>
        <p:spPr>
          <a:xfrm>
            <a:off x="6348446" y="4447036"/>
            <a:ext cx="913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Live</a:t>
            </a:r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 Cell</a:t>
            </a:r>
            <a:endParaRPr lang="zh-CN" altLang="en-US" sz="1400" dirty="0">
              <a:solidFill>
                <a:srgbClr val="00B05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FFA0E120-EB06-4F9E-9868-7D1AB5CF163F}"/>
              </a:ext>
            </a:extLst>
          </p:cNvPr>
          <p:cNvSpPr txBox="1"/>
          <p:nvPr/>
        </p:nvSpPr>
        <p:spPr>
          <a:xfrm>
            <a:off x="7128982" y="4450571"/>
            <a:ext cx="1033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7575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 Cell</a:t>
            </a:r>
            <a:endParaRPr lang="zh-CN" altLang="en-US" sz="1400" dirty="0">
              <a:solidFill>
                <a:srgbClr val="FF7575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005BB9F7-40CD-46E4-88F3-C481BAC5243C}"/>
              </a:ext>
            </a:extLst>
          </p:cNvPr>
          <p:cNvSpPr txBox="1"/>
          <p:nvPr/>
        </p:nvSpPr>
        <p:spPr>
          <a:xfrm>
            <a:off x="8194879" y="5743965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 et. al., 2019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AF4E36C-9A4C-49BB-A249-C2D9E5F3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45" y="802114"/>
            <a:ext cx="1722675" cy="17226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51B21E-6A2D-44FF-9BF8-BF4D4C84B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951" y="804882"/>
            <a:ext cx="1719785" cy="1722676"/>
          </a:xfrm>
          <a:prstGeom prst="rect">
            <a:avLst/>
          </a:prstGeom>
        </p:spPr>
      </p:pic>
      <p:sp>
        <p:nvSpPr>
          <p:cNvPr id="284" name="文本框 283">
            <a:extLst>
              <a:ext uri="{FF2B5EF4-FFF2-40B4-BE49-F238E27FC236}">
                <a16:creationId xmlns:a16="http://schemas.microsoft.com/office/drawing/2014/main" id="{AD4F3732-DFDA-439F-9664-D2CE710023B4}"/>
              </a:ext>
            </a:extLst>
          </p:cNvPr>
          <p:cNvSpPr txBox="1"/>
          <p:nvPr/>
        </p:nvSpPr>
        <p:spPr>
          <a:xfrm>
            <a:off x="5047759" y="1330340"/>
            <a:ext cx="1052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Pentoxifylline</a:t>
            </a:r>
            <a:endParaRPr lang="zh-CN" altLang="en-US" sz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5" name="箭头: 右 284">
            <a:extLst>
              <a:ext uri="{FF2B5EF4-FFF2-40B4-BE49-F238E27FC236}">
                <a16:creationId xmlns:a16="http://schemas.microsoft.com/office/drawing/2014/main" id="{7989402F-019B-4111-90DE-DD6EC8F039AD}"/>
              </a:ext>
            </a:extLst>
          </p:cNvPr>
          <p:cNvSpPr/>
          <p:nvPr/>
        </p:nvSpPr>
        <p:spPr>
          <a:xfrm>
            <a:off x="5056916" y="1552292"/>
            <a:ext cx="1034643" cy="2795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6" name="文本框 285">
            <a:extLst>
              <a:ext uri="{FF2B5EF4-FFF2-40B4-BE49-F238E27FC236}">
                <a16:creationId xmlns:a16="http://schemas.microsoft.com/office/drawing/2014/main" id="{1819941A-665A-431F-B3B1-10E947181A74}"/>
              </a:ext>
            </a:extLst>
          </p:cNvPr>
          <p:cNvSpPr txBox="1"/>
          <p:nvPr/>
        </p:nvSpPr>
        <p:spPr>
          <a:xfrm>
            <a:off x="7990320" y="3980097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Nikolaev et. al., 2014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1AFEAEC-A1DA-4185-B12D-1FDE3F55697B}"/>
              </a:ext>
            </a:extLst>
          </p:cNvPr>
          <p:cNvCxnSpPr>
            <a:cxnSpLocks/>
          </p:cNvCxnSpPr>
          <p:nvPr/>
        </p:nvCxnSpPr>
        <p:spPr>
          <a:xfrm>
            <a:off x="0" y="4794026"/>
            <a:ext cx="91541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17331ACC-380E-44D7-895B-1383660BACFE}"/>
              </a:ext>
            </a:extLst>
          </p:cNvPr>
          <p:cNvCxnSpPr>
            <a:cxnSpLocks/>
          </p:cNvCxnSpPr>
          <p:nvPr/>
        </p:nvCxnSpPr>
        <p:spPr>
          <a:xfrm>
            <a:off x="-20320" y="2658161"/>
            <a:ext cx="91643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 287">
            <a:extLst>
              <a:ext uri="{FF2B5EF4-FFF2-40B4-BE49-F238E27FC236}">
                <a16:creationId xmlns:a16="http://schemas.microsoft.com/office/drawing/2014/main" id="{8E7F120C-33B5-47C4-8029-F511DDCEC233}"/>
              </a:ext>
            </a:extLst>
          </p:cNvPr>
          <p:cNvSpPr/>
          <p:nvPr/>
        </p:nvSpPr>
        <p:spPr>
          <a:xfrm>
            <a:off x="0" y="565969"/>
            <a:ext cx="9154158" cy="2086748"/>
          </a:xfrm>
          <a:prstGeom prst="rect">
            <a:avLst/>
          </a:prstGeom>
          <a:solidFill>
            <a:srgbClr val="3B38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矩形 290">
            <a:extLst>
              <a:ext uri="{FF2B5EF4-FFF2-40B4-BE49-F238E27FC236}">
                <a16:creationId xmlns:a16="http://schemas.microsoft.com/office/drawing/2014/main" id="{81538142-B40F-46DB-9573-C7C105F4F147}"/>
              </a:ext>
            </a:extLst>
          </p:cNvPr>
          <p:cNvSpPr/>
          <p:nvPr/>
        </p:nvSpPr>
        <p:spPr>
          <a:xfrm>
            <a:off x="0" y="2679281"/>
            <a:ext cx="9154158" cy="2086748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FF43F8-876A-4A74-87AD-F8D684C71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753" y="4811194"/>
            <a:ext cx="2461386" cy="2098790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F8093A7-20CF-4533-BD9D-632BFC51F3C4}"/>
              </a:ext>
            </a:extLst>
          </p:cNvPr>
          <p:cNvSpPr/>
          <p:nvPr/>
        </p:nvSpPr>
        <p:spPr>
          <a:xfrm>
            <a:off x="0" y="4800633"/>
            <a:ext cx="9154158" cy="2086748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0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75">
            <a:extLst>
              <a:ext uri="{FF2B5EF4-FFF2-40B4-BE49-F238E27FC236}">
                <a16:creationId xmlns:a16="http://schemas.microsoft.com/office/drawing/2014/main" id="{AFA3A6B4-415E-4547-92A9-4A4B19CC511A}"/>
              </a:ext>
            </a:extLst>
          </p:cNvPr>
          <p:cNvSpPr txBox="1"/>
          <p:nvPr/>
        </p:nvSpPr>
        <p:spPr>
          <a:xfrm>
            <a:off x="8039157" y="2008457"/>
            <a:ext cx="3428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 err="1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Kovacic</a:t>
            </a:r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 et. al., 2006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70B635F-79BB-40C6-8427-8C756C2AF87C}"/>
              </a:ext>
            </a:extLst>
          </p:cNvPr>
          <p:cNvSpPr txBox="1"/>
          <p:nvPr/>
        </p:nvSpPr>
        <p:spPr>
          <a:xfrm>
            <a:off x="148902" y="1448571"/>
            <a:ext cx="24095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Activating Substances</a:t>
            </a:r>
          </a:p>
          <a:p>
            <a:endParaRPr lang="en-US" altLang="zh-CN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  <a:p>
            <a:r>
              <a:rPr lang="en-US" altLang="zh-CN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	</a:t>
            </a:r>
            <a:endParaRPr lang="zh-CN" altLang="en-US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3D2A2028-5558-4C22-887C-0B6F98173D80}"/>
              </a:ext>
            </a:extLst>
          </p:cNvPr>
          <p:cNvSpPr/>
          <p:nvPr/>
        </p:nvSpPr>
        <p:spPr>
          <a:xfrm>
            <a:off x="0" y="12231"/>
            <a:ext cx="9143998" cy="57786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Cell Viability Tests in Laboratory Development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E42FA99-6A20-4950-8FEF-D17E5FE21AAF}"/>
              </a:ext>
            </a:extLst>
          </p:cNvPr>
          <p:cNvSpPr txBox="1"/>
          <p:nvPr/>
        </p:nvSpPr>
        <p:spPr>
          <a:xfrm>
            <a:off x="-94189" y="3382788"/>
            <a:ext cx="2895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Atomic Force </a:t>
            </a:r>
          </a:p>
          <a:p>
            <a:pPr algn="ctr"/>
            <a:r>
              <a:rPr lang="en-US" altLang="zh-CN" sz="2000" dirty="0"/>
              <a:t>Microscopy 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E8D25FF-7043-4948-943C-511E55843ED4}"/>
              </a:ext>
            </a:extLst>
          </p:cNvPr>
          <p:cNvSpPr txBox="1"/>
          <p:nvPr/>
        </p:nvSpPr>
        <p:spPr>
          <a:xfrm>
            <a:off x="245877" y="5660946"/>
            <a:ext cx="2312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Raman Spectroscopy </a:t>
            </a:r>
          </a:p>
        </p:txBody>
      </p:sp>
      <p:pic>
        <p:nvPicPr>
          <p:cNvPr id="172" name="图片 171">
            <a:extLst>
              <a:ext uri="{FF2B5EF4-FFF2-40B4-BE49-F238E27FC236}">
                <a16:creationId xmlns:a16="http://schemas.microsoft.com/office/drawing/2014/main" id="{DDB56411-42AD-4A7C-8A19-D385E07A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7" t="6473" r="2220" b="1614"/>
          <a:stretch>
            <a:fillRect/>
          </a:stretch>
        </p:blipFill>
        <p:spPr>
          <a:xfrm>
            <a:off x="3108572" y="2805283"/>
            <a:ext cx="2110740" cy="1863080"/>
          </a:xfrm>
          <a:custGeom>
            <a:avLst/>
            <a:gdLst>
              <a:gd name="connsiteX0" fmla="*/ 1842977 w 2658140"/>
              <a:gd name="connsiteY0" fmla="*/ 0 h 2346251"/>
              <a:gd name="connsiteX1" fmla="*/ 1935126 w 2658140"/>
              <a:gd name="connsiteY1" fmla="*/ 49618 h 2346251"/>
              <a:gd name="connsiteX2" fmla="*/ 1942214 w 2658140"/>
              <a:gd name="connsiteY2" fmla="*/ 311888 h 2346251"/>
              <a:gd name="connsiteX3" fmla="*/ 2247014 w 2658140"/>
              <a:gd name="connsiteY3" fmla="*/ 354418 h 2346251"/>
              <a:gd name="connsiteX4" fmla="*/ 2367517 w 2658140"/>
              <a:gd name="connsiteY4" fmla="*/ 347330 h 2346251"/>
              <a:gd name="connsiteX5" fmla="*/ 2381694 w 2658140"/>
              <a:gd name="connsiteY5" fmla="*/ 425302 h 2346251"/>
              <a:gd name="connsiteX6" fmla="*/ 2544726 w 2658140"/>
              <a:gd name="connsiteY6" fmla="*/ 446567 h 2346251"/>
              <a:gd name="connsiteX7" fmla="*/ 2558903 w 2658140"/>
              <a:gd name="connsiteY7" fmla="*/ 531628 h 2346251"/>
              <a:gd name="connsiteX8" fmla="*/ 2495107 w 2658140"/>
              <a:gd name="connsiteY8" fmla="*/ 574158 h 2346251"/>
              <a:gd name="connsiteX9" fmla="*/ 2367517 w 2658140"/>
              <a:gd name="connsiteY9" fmla="*/ 609600 h 2346251"/>
              <a:gd name="connsiteX10" fmla="*/ 2247014 w 2658140"/>
              <a:gd name="connsiteY10" fmla="*/ 602511 h 2346251"/>
              <a:gd name="connsiteX11" fmla="*/ 2247014 w 2658140"/>
              <a:gd name="connsiteY11" fmla="*/ 637953 h 2346251"/>
              <a:gd name="connsiteX12" fmla="*/ 2367517 w 2658140"/>
              <a:gd name="connsiteY12" fmla="*/ 659218 h 2346251"/>
              <a:gd name="connsiteX13" fmla="*/ 2395870 w 2658140"/>
              <a:gd name="connsiteY13" fmla="*/ 737190 h 2346251"/>
              <a:gd name="connsiteX14" fmla="*/ 2410047 w 2658140"/>
              <a:gd name="connsiteY14" fmla="*/ 808074 h 2346251"/>
              <a:gd name="connsiteX15" fmla="*/ 2402959 w 2658140"/>
              <a:gd name="connsiteY15" fmla="*/ 864781 h 2346251"/>
              <a:gd name="connsiteX16" fmla="*/ 2388782 w 2658140"/>
              <a:gd name="connsiteY16" fmla="*/ 914400 h 2346251"/>
              <a:gd name="connsiteX17" fmla="*/ 2360428 w 2658140"/>
              <a:gd name="connsiteY17" fmla="*/ 964018 h 2346251"/>
              <a:gd name="connsiteX18" fmla="*/ 2332075 w 2658140"/>
              <a:gd name="connsiteY18" fmla="*/ 999460 h 2346251"/>
              <a:gd name="connsiteX19" fmla="*/ 2310810 w 2658140"/>
              <a:gd name="connsiteY19" fmla="*/ 999460 h 2346251"/>
              <a:gd name="connsiteX20" fmla="*/ 2324987 w 2658140"/>
              <a:gd name="connsiteY20" fmla="*/ 1041990 h 2346251"/>
              <a:gd name="connsiteX21" fmla="*/ 2388782 w 2658140"/>
              <a:gd name="connsiteY21" fmla="*/ 1077432 h 2346251"/>
              <a:gd name="connsiteX22" fmla="*/ 2495107 w 2658140"/>
              <a:gd name="connsiteY22" fmla="*/ 1127051 h 2346251"/>
              <a:gd name="connsiteX23" fmla="*/ 2544726 w 2658140"/>
              <a:gd name="connsiteY23" fmla="*/ 1169581 h 2346251"/>
              <a:gd name="connsiteX24" fmla="*/ 2587256 w 2658140"/>
              <a:gd name="connsiteY24" fmla="*/ 1240465 h 2346251"/>
              <a:gd name="connsiteX25" fmla="*/ 2587256 w 2658140"/>
              <a:gd name="connsiteY25" fmla="*/ 1375144 h 2346251"/>
              <a:gd name="connsiteX26" fmla="*/ 2601433 w 2658140"/>
              <a:gd name="connsiteY26" fmla="*/ 1424762 h 2346251"/>
              <a:gd name="connsiteX27" fmla="*/ 2658140 w 2658140"/>
              <a:gd name="connsiteY27" fmla="*/ 1446028 h 2346251"/>
              <a:gd name="connsiteX28" fmla="*/ 2651052 w 2658140"/>
              <a:gd name="connsiteY28" fmla="*/ 1488558 h 2346251"/>
              <a:gd name="connsiteX29" fmla="*/ 2622698 w 2658140"/>
              <a:gd name="connsiteY29" fmla="*/ 1516911 h 2346251"/>
              <a:gd name="connsiteX30" fmla="*/ 2580168 w 2658140"/>
              <a:gd name="connsiteY30" fmla="*/ 1516911 h 2346251"/>
              <a:gd name="connsiteX31" fmla="*/ 2608521 w 2658140"/>
              <a:gd name="connsiteY31" fmla="*/ 1672855 h 2346251"/>
              <a:gd name="connsiteX32" fmla="*/ 2615610 w 2658140"/>
              <a:gd name="connsiteY32" fmla="*/ 1779181 h 2346251"/>
              <a:gd name="connsiteX33" fmla="*/ 2495107 w 2658140"/>
              <a:gd name="connsiteY33" fmla="*/ 1928037 h 2346251"/>
              <a:gd name="connsiteX34" fmla="*/ 2424224 w 2658140"/>
              <a:gd name="connsiteY34" fmla="*/ 1963479 h 2346251"/>
              <a:gd name="connsiteX35" fmla="*/ 2339163 w 2658140"/>
              <a:gd name="connsiteY35" fmla="*/ 1942214 h 2346251"/>
              <a:gd name="connsiteX36" fmla="*/ 2204484 w 2658140"/>
              <a:gd name="connsiteY36" fmla="*/ 1928037 h 2346251"/>
              <a:gd name="connsiteX37" fmla="*/ 2140689 w 2658140"/>
              <a:gd name="connsiteY37" fmla="*/ 1928037 h 2346251"/>
              <a:gd name="connsiteX38" fmla="*/ 2069805 w 2658140"/>
              <a:gd name="connsiteY38" fmla="*/ 1991832 h 2346251"/>
              <a:gd name="connsiteX39" fmla="*/ 1651591 w 2658140"/>
              <a:gd name="connsiteY39" fmla="*/ 2346251 h 2346251"/>
              <a:gd name="connsiteX40" fmla="*/ 1524000 w 2658140"/>
              <a:gd name="connsiteY40" fmla="*/ 2339162 h 2346251"/>
              <a:gd name="connsiteX41" fmla="*/ 0 w 2658140"/>
              <a:gd name="connsiteY41" fmla="*/ 1736651 h 2346251"/>
              <a:gd name="connsiteX42" fmla="*/ 0 w 2658140"/>
              <a:gd name="connsiteY42" fmla="*/ 1325525 h 2346251"/>
              <a:gd name="connsiteX43" fmla="*/ 262270 w 2658140"/>
              <a:gd name="connsiteY43" fmla="*/ 616688 h 2346251"/>
              <a:gd name="connsiteX44" fmla="*/ 1481470 w 2658140"/>
              <a:gd name="connsiteY44" fmla="*/ 602511 h 2346251"/>
              <a:gd name="connsiteX45" fmla="*/ 1609061 w 2658140"/>
              <a:gd name="connsiteY45" fmla="*/ 602511 h 2346251"/>
              <a:gd name="connsiteX46" fmla="*/ 1623238 w 2658140"/>
              <a:gd name="connsiteY46" fmla="*/ 77972 h 2346251"/>
              <a:gd name="connsiteX47" fmla="*/ 1672856 w 2658140"/>
              <a:gd name="connsiteY47" fmla="*/ 7088 h 234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58140" h="2346251">
                <a:moveTo>
                  <a:pt x="1842977" y="0"/>
                </a:moveTo>
                <a:lnTo>
                  <a:pt x="1935126" y="49618"/>
                </a:lnTo>
                <a:lnTo>
                  <a:pt x="1942214" y="311888"/>
                </a:lnTo>
                <a:lnTo>
                  <a:pt x="2247014" y="354418"/>
                </a:lnTo>
                <a:lnTo>
                  <a:pt x="2367517" y="347330"/>
                </a:lnTo>
                <a:lnTo>
                  <a:pt x="2381694" y="425302"/>
                </a:lnTo>
                <a:lnTo>
                  <a:pt x="2544726" y="446567"/>
                </a:lnTo>
                <a:lnTo>
                  <a:pt x="2558903" y="531628"/>
                </a:lnTo>
                <a:lnTo>
                  <a:pt x="2495107" y="574158"/>
                </a:lnTo>
                <a:lnTo>
                  <a:pt x="2367517" y="609600"/>
                </a:lnTo>
                <a:lnTo>
                  <a:pt x="2247014" y="602511"/>
                </a:lnTo>
                <a:lnTo>
                  <a:pt x="2247014" y="637953"/>
                </a:lnTo>
                <a:lnTo>
                  <a:pt x="2367517" y="659218"/>
                </a:lnTo>
                <a:lnTo>
                  <a:pt x="2395870" y="737190"/>
                </a:lnTo>
                <a:lnTo>
                  <a:pt x="2410047" y="808074"/>
                </a:lnTo>
                <a:lnTo>
                  <a:pt x="2402959" y="864781"/>
                </a:lnTo>
                <a:lnTo>
                  <a:pt x="2388782" y="914400"/>
                </a:lnTo>
                <a:lnTo>
                  <a:pt x="2360428" y="964018"/>
                </a:lnTo>
                <a:lnTo>
                  <a:pt x="2332075" y="999460"/>
                </a:lnTo>
                <a:lnTo>
                  <a:pt x="2310810" y="999460"/>
                </a:lnTo>
                <a:lnTo>
                  <a:pt x="2324987" y="1041990"/>
                </a:lnTo>
                <a:lnTo>
                  <a:pt x="2388782" y="1077432"/>
                </a:lnTo>
                <a:lnTo>
                  <a:pt x="2495107" y="1127051"/>
                </a:lnTo>
                <a:lnTo>
                  <a:pt x="2544726" y="1169581"/>
                </a:lnTo>
                <a:lnTo>
                  <a:pt x="2587256" y="1240465"/>
                </a:lnTo>
                <a:lnTo>
                  <a:pt x="2587256" y="1375144"/>
                </a:lnTo>
                <a:lnTo>
                  <a:pt x="2601433" y="1424762"/>
                </a:lnTo>
                <a:lnTo>
                  <a:pt x="2658140" y="1446028"/>
                </a:lnTo>
                <a:lnTo>
                  <a:pt x="2651052" y="1488558"/>
                </a:lnTo>
                <a:lnTo>
                  <a:pt x="2622698" y="1516911"/>
                </a:lnTo>
                <a:lnTo>
                  <a:pt x="2580168" y="1516911"/>
                </a:lnTo>
                <a:lnTo>
                  <a:pt x="2608521" y="1672855"/>
                </a:lnTo>
                <a:lnTo>
                  <a:pt x="2615610" y="1779181"/>
                </a:lnTo>
                <a:lnTo>
                  <a:pt x="2495107" y="1928037"/>
                </a:lnTo>
                <a:lnTo>
                  <a:pt x="2424224" y="1963479"/>
                </a:lnTo>
                <a:lnTo>
                  <a:pt x="2339163" y="1942214"/>
                </a:lnTo>
                <a:lnTo>
                  <a:pt x="2204484" y="1928037"/>
                </a:lnTo>
                <a:lnTo>
                  <a:pt x="2140689" y="1928037"/>
                </a:lnTo>
                <a:lnTo>
                  <a:pt x="2069805" y="1991832"/>
                </a:lnTo>
                <a:lnTo>
                  <a:pt x="1651591" y="2346251"/>
                </a:lnTo>
                <a:lnTo>
                  <a:pt x="1524000" y="2339162"/>
                </a:lnTo>
                <a:lnTo>
                  <a:pt x="0" y="1736651"/>
                </a:lnTo>
                <a:lnTo>
                  <a:pt x="0" y="1325525"/>
                </a:lnTo>
                <a:lnTo>
                  <a:pt x="262270" y="616688"/>
                </a:lnTo>
                <a:lnTo>
                  <a:pt x="1481470" y="602511"/>
                </a:lnTo>
                <a:lnTo>
                  <a:pt x="1609061" y="602511"/>
                </a:lnTo>
                <a:lnTo>
                  <a:pt x="1623238" y="77972"/>
                </a:lnTo>
                <a:lnTo>
                  <a:pt x="1672856" y="7088"/>
                </a:lnTo>
                <a:close/>
              </a:path>
            </a:pathLst>
          </a:custGeom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54716127-2499-42F5-A25B-332023D4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5" t="16167" r="2796" b="16167"/>
          <a:stretch>
            <a:fillRect/>
          </a:stretch>
        </p:blipFill>
        <p:spPr>
          <a:xfrm>
            <a:off x="3044644" y="4926209"/>
            <a:ext cx="2381906" cy="1680859"/>
          </a:xfrm>
          <a:custGeom>
            <a:avLst/>
            <a:gdLst>
              <a:gd name="connsiteX0" fmla="*/ 3634740 w 6576060"/>
              <a:gd name="connsiteY0" fmla="*/ 0 h 4640580"/>
              <a:gd name="connsiteX1" fmla="*/ 3634740 w 6576060"/>
              <a:gd name="connsiteY1" fmla="*/ 266700 h 4640580"/>
              <a:gd name="connsiteX2" fmla="*/ 3550920 w 6576060"/>
              <a:gd name="connsiteY2" fmla="*/ 297180 h 4640580"/>
              <a:gd name="connsiteX3" fmla="*/ 3543300 w 6576060"/>
              <a:gd name="connsiteY3" fmla="*/ 365760 h 4640580"/>
              <a:gd name="connsiteX4" fmla="*/ 3627120 w 6576060"/>
              <a:gd name="connsiteY4" fmla="*/ 388620 h 4640580"/>
              <a:gd name="connsiteX5" fmla="*/ 3627120 w 6576060"/>
              <a:gd name="connsiteY5" fmla="*/ 662940 h 4640580"/>
              <a:gd name="connsiteX6" fmla="*/ 3657600 w 6576060"/>
              <a:gd name="connsiteY6" fmla="*/ 662940 h 4640580"/>
              <a:gd name="connsiteX7" fmla="*/ 3665220 w 6576060"/>
              <a:gd name="connsiteY7" fmla="*/ 533400 h 4640580"/>
              <a:gd name="connsiteX8" fmla="*/ 3718560 w 6576060"/>
              <a:gd name="connsiteY8" fmla="*/ 510540 h 4640580"/>
              <a:gd name="connsiteX9" fmla="*/ 3855720 w 6576060"/>
              <a:gd name="connsiteY9" fmla="*/ 457200 h 4640580"/>
              <a:gd name="connsiteX10" fmla="*/ 4396740 w 6576060"/>
              <a:gd name="connsiteY10" fmla="*/ 457200 h 4640580"/>
              <a:gd name="connsiteX11" fmla="*/ 4457700 w 6576060"/>
              <a:gd name="connsiteY11" fmla="*/ 502920 h 4640580"/>
              <a:gd name="connsiteX12" fmla="*/ 4457700 w 6576060"/>
              <a:gd name="connsiteY12" fmla="*/ 1005840 h 4640580"/>
              <a:gd name="connsiteX13" fmla="*/ 4549140 w 6576060"/>
              <a:gd name="connsiteY13" fmla="*/ 1013460 h 4640580"/>
              <a:gd name="connsiteX14" fmla="*/ 5006340 w 6576060"/>
              <a:gd name="connsiteY14" fmla="*/ 1036320 h 4640580"/>
              <a:gd name="connsiteX15" fmla="*/ 5097780 w 6576060"/>
              <a:gd name="connsiteY15" fmla="*/ 1066800 h 4640580"/>
              <a:gd name="connsiteX16" fmla="*/ 5097780 w 6576060"/>
              <a:gd name="connsiteY16" fmla="*/ 1127760 h 4640580"/>
              <a:gd name="connsiteX17" fmla="*/ 5082540 w 6576060"/>
              <a:gd name="connsiteY17" fmla="*/ 1920240 h 4640580"/>
              <a:gd name="connsiteX18" fmla="*/ 5440680 w 6576060"/>
              <a:gd name="connsiteY18" fmla="*/ 2049780 h 4640580"/>
              <a:gd name="connsiteX19" fmla="*/ 5463540 w 6576060"/>
              <a:gd name="connsiteY19" fmla="*/ 2103120 h 4640580"/>
              <a:gd name="connsiteX20" fmla="*/ 5494020 w 6576060"/>
              <a:gd name="connsiteY20" fmla="*/ 2598420 h 4640580"/>
              <a:gd name="connsiteX21" fmla="*/ 5585460 w 6576060"/>
              <a:gd name="connsiteY21" fmla="*/ 2590800 h 4640580"/>
              <a:gd name="connsiteX22" fmla="*/ 5829300 w 6576060"/>
              <a:gd name="connsiteY22" fmla="*/ 2613660 h 4640580"/>
              <a:gd name="connsiteX23" fmla="*/ 6134100 w 6576060"/>
              <a:gd name="connsiteY23" fmla="*/ 2636520 h 4640580"/>
              <a:gd name="connsiteX24" fmla="*/ 6377940 w 6576060"/>
              <a:gd name="connsiteY24" fmla="*/ 2674620 h 4640580"/>
              <a:gd name="connsiteX25" fmla="*/ 6393180 w 6576060"/>
              <a:gd name="connsiteY25" fmla="*/ 2743200 h 4640580"/>
              <a:gd name="connsiteX26" fmla="*/ 6416040 w 6576060"/>
              <a:gd name="connsiteY26" fmla="*/ 3253740 h 4640580"/>
              <a:gd name="connsiteX27" fmla="*/ 6477000 w 6576060"/>
              <a:gd name="connsiteY27" fmla="*/ 3253740 h 4640580"/>
              <a:gd name="connsiteX28" fmla="*/ 6522720 w 6576060"/>
              <a:gd name="connsiteY28" fmla="*/ 3238500 h 4640580"/>
              <a:gd name="connsiteX29" fmla="*/ 6515100 w 6576060"/>
              <a:gd name="connsiteY29" fmla="*/ 3169920 h 4640580"/>
              <a:gd name="connsiteX30" fmla="*/ 6469380 w 6576060"/>
              <a:gd name="connsiteY30" fmla="*/ 2887980 h 4640580"/>
              <a:gd name="connsiteX31" fmla="*/ 6484620 w 6576060"/>
              <a:gd name="connsiteY31" fmla="*/ 2834640 h 4640580"/>
              <a:gd name="connsiteX32" fmla="*/ 6515100 w 6576060"/>
              <a:gd name="connsiteY32" fmla="*/ 2804160 h 4640580"/>
              <a:gd name="connsiteX33" fmla="*/ 6530340 w 6576060"/>
              <a:gd name="connsiteY33" fmla="*/ 2834640 h 4640580"/>
              <a:gd name="connsiteX34" fmla="*/ 6576060 w 6576060"/>
              <a:gd name="connsiteY34" fmla="*/ 3055620 h 4640580"/>
              <a:gd name="connsiteX35" fmla="*/ 6576060 w 6576060"/>
              <a:gd name="connsiteY35" fmla="*/ 3238500 h 4640580"/>
              <a:gd name="connsiteX36" fmla="*/ 6553200 w 6576060"/>
              <a:gd name="connsiteY36" fmla="*/ 3413760 h 4640580"/>
              <a:gd name="connsiteX37" fmla="*/ 6431280 w 6576060"/>
              <a:gd name="connsiteY37" fmla="*/ 3421380 h 4640580"/>
              <a:gd name="connsiteX38" fmla="*/ 6416040 w 6576060"/>
              <a:gd name="connsiteY38" fmla="*/ 3467100 h 4640580"/>
              <a:gd name="connsiteX39" fmla="*/ 6408420 w 6576060"/>
              <a:gd name="connsiteY39" fmla="*/ 3581400 h 4640580"/>
              <a:gd name="connsiteX40" fmla="*/ 6355080 w 6576060"/>
              <a:gd name="connsiteY40" fmla="*/ 3741420 h 4640580"/>
              <a:gd name="connsiteX41" fmla="*/ 6332220 w 6576060"/>
              <a:gd name="connsiteY41" fmla="*/ 3832860 h 4640580"/>
              <a:gd name="connsiteX42" fmla="*/ 6316980 w 6576060"/>
              <a:gd name="connsiteY42" fmla="*/ 3893820 h 4640580"/>
              <a:gd name="connsiteX43" fmla="*/ 6309360 w 6576060"/>
              <a:gd name="connsiteY43" fmla="*/ 3970020 h 4640580"/>
              <a:gd name="connsiteX44" fmla="*/ 6073140 w 6576060"/>
              <a:gd name="connsiteY44" fmla="*/ 3947160 h 4640580"/>
              <a:gd name="connsiteX45" fmla="*/ 5722620 w 6576060"/>
              <a:gd name="connsiteY45" fmla="*/ 3962400 h 4640580"/>
              <a:gd name="connsiteX46" fmla="*/ 5608320 w 6576060"/>
              <a:gd name="connsiteY46" fmla="*/ 4000500 h 4640580"/>
              <a:gd name="connsiteX47" fmla="*/ 5410200 w 6576060"/>
              <a:gd name="connsiteY47" fmla="*/ 4145280 h 4640580"/>
              <a:gd name="connsiteX48" fmla="*/ 5143500 w 6576060"/>
              <a:gd name="connsiteY48" fmla="*/ 4442460 h 4640580"/>
              <a:gd name="connsiteX49" fmla="*/ 4937760 w 6576060"/>
              <a:gd name="connsiteY49" fmla="*/ 4564380 h 4640580"/>
              <a:gd name="connsiteX50" fmla="*/ 4602480 w 6576060"/>
              <a:gd name="connsiteY50" fmla="*/ 4640580 h 4640580"/>
              <a:gd name="connsiteX51" fmla="*/ 3848100 w 6576060"/>
              <a:gd name="connsiteY51" fmla="*/ 4625340 h 4640580"/>
              <a:gd name="connsiteX52" fmla="*/ 3116580 w 6576060"/>
              <a:gd name="connsiteY52" fmla="*/ 4587240 h 4640580"/>
              <a:gd name="connsiteX53" fmla="*/ 1760220 w 6576060"/>
              <a:gd name="connsiteY53" fmla="*/ 4472940 h 4640580"/>
              <a:gd name="connsiteX54" fmla="*/ 1562100 w 6576060"/>
              <a:gd name="connsiteY54" fmla="*/ 4427220 h 4640580"/>
              <a:gd name="connsiteX55" fmla="*/ 1539240 w 6576060"/>
              <a:gd name="connsiteY55" fmla="*/ 4389120 h 4640580"/>
              <a:gd name="connsiteX56" fmla="*/ 1577340 w 6576060"/>
              <a:gd name="connsiteY56" fmla="*/ 4328160 h 4640580"/>
              <a:gd name="connsiteX57" fmla="*/ 1539240 w 6576060"/>
              <a:gd name="connsiteY57" fmla="*/ 4305300 h 4640580"/>
              <a:gd name="connsiteX58" fmla="*/ 1181100 w 6576060"/>
              <a:gd name="connsiteY58" fmla="*/ 4244340 h 4640580"/>
              <a:gd name="connsiteX59" fmla="*/ 769620 w 6576060"/>
              <a:gd name="connsiteY59" fmla="*/ 4191000 h 4640580"/>
              <a:gd name="connsiteX60" fmla="*/ 304800 w 6576060"/>
              <a:gd name="connsiteY60" fmla="*/ 4152900 h 4640580"/>
              <a:gd name="connsiteX61" fmla="*/ 144780 w 6576060"/>
              <a:gd name="connsiteY61" fmla="*/ 4076700 h 4640580"/>
              <a:gd name="connsiteX62" fmla="*/ 30480 w 6576060"/>
              <a:gd name="connsiteY62" fmla="*/ 3855720 h 4640580"/>
              <a:gd name="connsiteX63" fmla="*/ 38100 w 6576060"/>
              <a:gd name="connsiteY63" fmla="*/ 3764280 h 4640580"/>
              <a:gd name="connsiteX64" fmla="*/ 15240 w 6576060"/>
              <a:gd name="connsiteY64" fmla="*/ 3665220 h 4640580"/>
              <a:gd name="connsiteX65" fmla="*/ 7620 w 6576060"/>
              <a:gd name="connsiteY65" fmla="*/ 3375660 h 4640580"/>
              <a:gd name="connsiteX66" fmla="*/ 0 w 6576060"/>
              <a:gd name="connsiteY66" fmla="*/ 3086100 h 4640580"/>
              <a:gd name="connsiteX67" fmla="*/ 38100 w 6576060"/>
              <a:gd name="connsiteY67" fmla="*/ 2453640 h 4640580"/>
              <a:gd name="connsiteX68" fmla="*/ 45720 w 6576060"/>
              <a:gd name="connsiteY68" fmla="*/ 2156460 h 4640580"/>
              <a:gd name="connsiteX69" fmla="*/ 76200 w 6576060"/>
              <a:gd name="connsiteY69" fmla="*/ 2087880 h 4640580"/>
              <a:gd name="connsiteX70" fmla="*/ 99060 w 6576060"/>
              <a:gd name="connsiteY70" fmla="*/ 2026920 h 4640580"/>
              <a:gd name="connsiteX71" fmla="*/ 106680 w 6576060"/>
              <a:gd name="connsiteY71" fmla="*/ 1965960 h 4640580"/>
              <a:gd name="connsiteX72" fmla="*/ 137160 w 6576060"/>
              <a:gd name="connsiteY72" fmla="*/ 1859280 h 4640580"/>
              <a:gd name="connsiteX73" fmla="*/ 175260 w 6576060"/>
              <a:gd name="connsiteY73" fmla="*/ 1767840 h 4640580"/>
              <a:gd name="connsiteX74" fmla="*/ 167640 w 6576060"/>
              <a:gd name="connsiteY74" fmla="*/ 1729740 h 4640580"/>
              <a:gd name="connsiteX75" fmla="*/ 129540 w 6576060"/>
              <a:gd name="connsiteY75" fmla="*/ 1691640 h 4640580"/>
              <a:gd name="connsiteX76" fmla="*/ 83820 w 6576060"/>
              <a:gd name="connsiteY76" fmla="*/ 1653540 h 4640580"/>
              <a:gd name="connsiteX77" fmla="*/ 99060 w 6576060"/>
              <a:gd name="connsiteY77" fmla="*/ 1417320 h 4640580"/>
              <a:gd name="connsiteX78" fmla="*/ 144780 w 6576060"/>
              <a:gd name="connsiteY78" fmla="*/ 1394460 h 4640580"/>
              <a:gd name="connsiteX79" fmla="*/ 182880 w 6576060"/>
              <a:gd name="connsiteY79" fmla="*/ 1379220 h 4640580"/>
              <a:gd name="connsiteX80" fmla="*/ 213360 w 6576060"/>
              <a:gd name="connsiteY80" fmla="*/ 1356360 h 4640580"/>
              <a:gd name="connsiteX81" fmla="*/ 259080 w 6576060"/>
              <a:gd name="connsiteY81" fmla="*/ 1295400 h 4640580"/>
              <a:gd name="connsiteX82" fmla="*/ 289560 w 6576060"/>
              <a:gd name="connsiteY82" fmla="*/ 1181100 h 4640580"/>
              <a:gd name="connsiteX83" fmla="*/ 289560 w 6576060"/>
              <a:gd name="connsiteY83" fmla="*/ 1066800 h 4640580"/>
              <a:gd name="connsiteX84" fmla="*/ 358140 w 6576060"/>
              <a:gd name="connsiteY84" fmla="*/ 1013460 h 4640580"/>
              <a:gd name="connsiteX85" fmla="*/ 487680 w 6576060"/>
              <a:gd name="connsiteY85" fmla="*/ 990600 h 4640580"/>
              <a:gd name="connsiteX86" fmla="*/ 586740 w 6576060"/>
              <a:gd name="connsiteY86" fmla="*/ 990600 h 4640580"/>
              <a:gd name="connsiteX87" fmla="*/ 685800 w 6576060"/>
              <a:gd name="connsiteY87" fmla="*/ 967740 h 4640580"/>
              <a:gd name="connsiteX88" fmla="*/ 899160 w 6576060"/>
              <a:gd name="connsiteY88" fmla="*/ 899160 h 4640580"/>
              <a:gd name="connsiteX89" fmla="*/ 1219200 w 6576060"/>
              <a:gd name="connsiteY89" fmla="*/ 899160 h 4640580"/>
              <a:gd name="connsiteX90" fmla="*/ 1333500 w 6576060"/>
              <a:gd name="connsiteY90" fmla="*/ 868680 h 4640580"/>
              <a:gd name="connsiteX91" fmla="*/ 1493520 w 6576060"/>
              <a:gd name="connsiteY91" fmla="*/ 899160 h 4640580"/>
              <a:gd name="connsiteX92" fmla="*/ 1950720 w 6576060"/>
              <a:gd name="connsiteY92" fmla="*/ 922020 h 4640580"/>
              <a:gd name="connsiteX93" fmla="*/ 2087880 w 6576060"/>
              <a:gd name="connsiteY93" fmla="*/ 982980 h 4640580"/>
              <a:gd name="connsiteX94" fmla="*/ 2377440 w 6576060"/>
              <a:gd name="connsiteY94" fmla="*/ 982980 h 4640580"/>
              <a:gd name="connsiteX95" fmla="*/ 2423160 w 6576060"/>
              <a:gd name="connsiteY95" fmla="*/ 906780 h 4640580"/>
              <a:gd name="connsiteX96" fmla="*/ 2506980 w 6576060"/>
              <a:gd name="connsiteY96" fmla="*/ 876300 h 4640580"/>
              <a:gd name="connsiteX97" fmla="*/ 2606040 w 6576060"/>
              <a:gd name="connsiteY97" fmla="*/ 883920 h 4640580"/>
              <a:gd name="connsiteX98" fmla="*/ 2697480 w 6576060"/>
              <a:gd name="connsiteY98" fmla="*/ 883920 h 4640580"/>
              <a:gd name="connsiteX99" fmla="*/ 2727960 w 6576060"/>
              <a:gd name="connsiteY99" fmla="*/ 792480 h 4640580"/>
              <a:gd name="connsiteX100" fmla="*/ 2667000 w 6576060"/>
              <a:gd name="connsiteY100" fmla="*/ 701040 h 4640580"/>
              <a:gd name="connsiteX101" fmla="*/ 2667000 w 6576060"/>
              <a:gd name="connsiteY101" fmla="*/ 571500 h 4640580"/>
              <a:gd name="connsiteX102" fmla="*/ 2720340 w 6576060"/>
              <a:gd name="connsiteY102" fmla="*/ 510540 h 4640580"/>
              <a:gd name="connsiteX103" fmla="*/ 2880360 w 6576060"/>
              <a:gd name="connsiteY103" fmla="*/ 487680 h 4640580"/>
              <a:gd name="connsiteX104" fmla="*/ 2956560 w 6576060"/>
              <a:gd name="connsiteY104" fmla="*/ 548640 h 4640580"/>
              <a:gd name="connsiteX105" fmla="*/ 2987040 w 6576060"/>
              <a:gd name="connsiteY105" fmla="*/ 571500 h 4640580"/>
              <a:gd name="connsiteX106" fmla="*/ 3017520 w 6576060"/>
              <a:gd name="connsiteY106" fmla="*/ 556260 h 4640580"/>
              <a:gd name="connsiteX107" fmla="*/ 3048000 w 6576060"/>
              <a:gd name="connsiteY107" fmla="*/ 525780 h 4640580"/>
              <a:gd name="connsiteX108" fmla="*/ 3139440 w 6576060"/>
              <a:gd name="connsiteY108" fmla="*/ 472440 h 4640580"/>
              <a:gd name="connsiteX109" fmla="*/ 3238500 w 6576060"/>
              <a:gd name="connsiteY109" fmla="*/ 441960 h 4640580"/>
              <a:gd name="connsiteX110" fmla="*/ 3284220 w 6576060"/>
              <a:gd name="connsiteY110" fmla="*/ 403860 h 4640580"/>
              <a:gd name="connsiteX111" fmla="*/ 3276600 w 6576060"/>
              <a:gd name="connsiteY111" fmla="*/ 365760 h 4640580"/>
              <a:gd name="connsiteX112" fmla="*/ 3230880 w 6576060"/>
              <a:gd name="connsiteY112" fmla="*/ 335280 h 4640580"/>
              <a:gd name="connsiteX113" fmla="*/ 3147060 w 6576060"/>
              <a:gd name="connsiteY113" fmla="*/ 320040 h 4640580"/>
              <a:gd name="connsiteX114" fmla="*/ 3139440 w 6576060"/>
              <a:gd name="connsiteY114" fmla="*/ 45720 h 4640580"/>
              <a:gd name="connsiteX115" fmla="*/ 3169920 w 6576060"/>
              <a:gd name="connsiteY115" fmla="*/ 7620 h 464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576060" h="4640580">
                <a:moveTo>
                  <a:pt x="3634740" y="0"/>
                </a:moveTo>
                <a:lnTo>
                  <a:pt x="3634740" y="266700"/>
                </a:lnTo>
                <a:lnTo>
                  <a:pt x="3550920" y="297180"/>
                </a:lnTo>
                <a:lnTo>
                  <a:pt x="3543300" y="365760"/>
                </a:lnTo>
                <a:lnTo>
                  <a:pt x="3627120" y="388620"/>
                </a:lnTo>
                <a:lnTo>
                  <a:pt x="3627120" y="662940"/>
                </a:lnTo>
                <a:lnTo>
                  <a:pt x="3657600" y="662940"/>
                </a:lnTo>
                <a:lnTo>
                  <a:pt x="3665220" y="533400"/>
                </a:lnTo>
                <a:lnTo>
                  <a:pt x="3718560" y="510540"/>
                </a:lnTo>
                <a:lnTo>
                  <a:pt x="3855720" y="457200"/>
                </a:lnTo>
                <a:lnTo>
                  <a:pt x="4396740" y="457200"/>
                </a:lnTo>
                <a:lnTo>
                  <a:pt x="4457700" y="502920"/>
                </a:lnTo>
                <a:lnTo>
                  <a:pt x="4457700" y="1005840"/>
                </a:lnTo>
                <a:lnTo>
                  <a:pt x="4549140" y="1013460"/>
                </a:lnTo>
                <a:lnTo>
                  <a:pt x="5006340" y="1036320"/>
                </a:lnTo>
                <a:lnTo>
                  <a:pt x="5097780" y="1066800"/>
                </a:lnTo>
                <a:lnTo>
                  <a:pt x="5097780" y="1127760"/>
                </a:lnTo>
                <a:lnTo>
                  <a:pt x="5082540" y="1920240"/>
                </a:lnTo>
                <a:lnTo>
                  <a:pt x="5440680" y="2049780"/>
                </a:lnTo>
                <a:lnTo>
                  <a:pt x="5463540" y="2103120"/>
                </a:lnTo>
                <a:lnTo>
                  <a:pt x="5494020" y="2598420"/>
                </a:lnTo>
                <a:lnTo>
                  <a:pt x="5585460" y="2590800"/>
                </a:lnTo>
                <a:lnTo>
                  <a:pt x="5829300" y="2613660"/>
                </a:lnTo>
                <a:lnTo>
                  <a:pt x="6134100" y="2636520"/>
                </a:lnTo>
                <a:lnTo>
                  <a:pt x="6377940" y="2674620"/>
                </a:lnTo>
                <a:lnTo>
                  <a:pt x="6393180" y="2743200"/>
                </a:lnTo>
                <a:lnTo>
                  <a:pt x="6416040" y="3253740"/>
                </a:lnTo>
                <a:lnTo>
                  <a:pt x="6477000" y="3253740"/>
                </a:lnTo>
                <a:lnTo>
                  <a:pt x="6522720" y="3238500"/>
                </a:lnTo>
                <a:lnTo>
                  <a:pt x="6515100" y="3169920"/>
                </a:lnTo>
                <a:lnTo>
                  <a:pt x="6469380" y="2887980"/>
                </a:lnTo>
                <a:lnTo>
                  <a:pt x="6484620" y="2834640"/>
                </a:lnTo>
                <a:lnTo>
                  <a:pt x="6515100" y="2804160"/>
                </a:lnTo>
                <a:lnTo>
                  <a:pt x="6530340" y="2834640"/>
                </a:lnTo>
                <a:lnTo>
                  <a:pt x="6576060" y="3055620"/>
                </a:lnTo>
                <a:lnTo>
                  <a:pt x="6576060" y="3238500"/>
                </a:lnTo>
                <a:lnTo>
                  <a:pt x="6553200" y="3413760"/>
                </a:lnTo>
                <a:lnTo>
                  <a:pt x="6431280" y="3421380"/>
                </a:lnTo>
                <a:lnTo>
                  <a:pt x="6416040" y="3467100"/>
                </a:lnTo>
                <a:lnTo>
                  <a:pt x="6408420" y="3581400"/>
                </a:lnTo>
                <a:lnTo>
                  <a:pt x="6355080" y="3741420"/>
                </a:lnTo>
                <a:lnTo>
                  <a:pt x="6332220" y="3832860"/>
                </a:lnTo>
                <a:lnTo>
                  <a:pt x="6316980" y="3893820"/>
                </a:lnTo>
                <a:lnTo>
                  <a:pt x="6309360" y="3970020"/>
                </a:lnTo>
                <a:lnTo>
                  <a:pt x="6073140" y="3947160"/>
                </a:lnTo>
                <a:lnTo>
                  <a:pt x="5722620" y="3962400"/>
                </a:lnTo>
                <a:lnTo>
                  <a:pt x="5608320" y="4000500"/>
                </a:lnTo>
                <a:lnTo>
                  <a:pt x="5410200" y="4145280"/>
                </a:lnTo>
                <a:lnTo>
                  <a:pt x="5143500" y="4442460"/>
                </a:lnTo>
                <a:lnTo>
                  <a:pt x="4937760" y="4564380"/>
                </a:lnTo>
                <a:lnTo>
                  <a:pt x="4602480" y="4640580"/>
                </a:lnTo>
                <a:lnTo>
                  <a:pt x="3848100" y="4625340"/>
                </a:lnTo>
                <a:lnTo>
                  <a:pt x="3116580" y="4587240"/>
                </a:lnTo>
                <a:lnTo>
                  <a:pt x="1760220" y="4472940"/>
                </a:lnTo>
                <a:lnTo>
                  <a:pt x="1562100" y="4427220"/>
                </a:lnTo>
                <a:lnTo>
                  <a:pt x="1539240" y="4389120"/>
                </a:lnTo>
                <a:lnTo>
                  <a:pt x="1577340" y="4328160"/>
                </a:lnTo>
                <a:lnTo>
                  <a:pt x="1539240" y="4305300"/>
                </a:lnTo>
                <a:lnTo>
                  <a:pt x="1181100" y="4244340"/>
                </a:lnTo>
                <a:lnTo>
                  <a:pt x="769620" y="4191000"/>
                </a:lnTo>
                <a:lnTo>
                  <a:pt x="304800" y="4152900"/>
                </a:lnTo>
                <a:lnTo>
                  <a:pt x="144780" y="4076700"/>
                </a:lnTo>
                <a:lnTo>
                  <a:pt x="30480" y="3855720"/>
                </a:lnTo>
                <a:lnTo>
                  <a:pt x="38100" y="3764280"/>
                </a:lnTo>
                <a:lnTo>
                  <a:pt x="15240" y="3665220"/>
                </a:lnTo>
                <a:lnTo>
                  <a:pt x="7620" y="3375660"/>
                </a:lnTo>
                <a:lnTo>
                  <a:pt x="0" y="3086100"/>
                </a:lnTo>
                <a:lnTo>
                  <a:pt x="38100" y="2453640"/>
                </a:lnTo>
                <a:lnTo>
                  <a:pt x="45720" y="2156460"/>
                </a:lnTo>
                <a:lnTo>
                  <a:pt x="76200" y="2087880"/>
                </a:lnTo>
                <a:lnTo>
                  <a:pt x="99060" y="2026920"/>
                </a:lnTo>
                <a:lnTo>
                  <a:pt x="106680" y="1965960"/>
                </a:lnTo>
                <a:lnTo>
                  <a:pt x="137160" y="1859280"/>
                </a:lnTo>
                <a:lnTo>
                  <a:pt x="175260" y="1767840"/>
                </a:lnTo>
                <a:lnTo>
                  <a:pt x="167640" y="1729740"/>
                </a:lnTo>
                <a:lnTo>
                  <a:pt x="129540" y="1691640"/>
                </a:lnTo>
                <a:lnTo>
                  <a:pt x="83820" y="1653540"/>
                </a:lnTo>
                <a:lnTo>
                  <a:pt x="99060" y="1417320"/>
                </a:lnTo>
                <a:lnTo>
                  <a:pt x="144780" y="1394460"/>
                </a:lnTo>
                <a:lnTo>
                  <a:pt x="182880" y="1379220"/>
                </a:lnTo>
                <a:lnTo>
                  <a:pt x="213360" y="1356360"/>
                </a:lnTo>
                <a:lnTo>
                  <a:pt x="259080" y="1295400"/>
                </a:lnTo>
                <a:lnTo>
                  <a:pt x="289560" y="1181100"/>
                </a:lnTo>
                <a:lnTo>
                  <a:pt x="289560" y="1066800"/>
                </a:lnTo>
                <a:lnTo>
                  <a:pt x="358140" y="1013460"/>
                </a:lnTo>
                <a:lnTo>
                  <a:pt x="487680" y="990600"/>
                </a:lnTo>
                <a:lnTo>
                  <a:pt x="586740" y="990600"/>
                </a:lnTo>
                <a:lnTo>
                  <a:pt x="685800" y="967740"/>
                </a:lnTo>
                <a:lnTo>
                  <a:pt x="899160" y="899160"/>
                </a:lnTo>
                <a:lnTo>
                  <a:pt x="1219200" y="899160"/>
                </a:lnTo>
                <a:lnTo>
                  <a:pt x="1333500" y="868680"/>
                </a:lnTo>
                <a:lnTo>
                  <a:pt x="1493520" y="899160"/>
                </a:lnTo>
                <a:lnTo>
                  <a:pt x="1950720" y="922020"/>
                </a:lnTo>
                <a:lnTo>
                  <a:pt x="2087880" y="982980"/>
                </a:lnTo>
                <a:lnTo>
                  <a:pt x="2377440" y="982980"/>
                </a:lnTo>
                <a:lnTo>
                  <a:pt x="2423160" y="906780"/>
                </a:lnTo>
                <a:lnTo>
                  <a:pt x="2506980" y="876300"/>
                </a:lnTo>
                <a:lnTo>
                  <a:pt x="2606040" y="883920"/>
                </a:lnTo>
                <a:lnTo>
                  <a:pt x="2697480" y="883920"/>
                </a:lnTo>
                <a:lnTo>
                  <a:pt x="2727960" y="792480"/>
                </a:lnTo>
                <a:lnTo>
                  <a:pt x="2667000" y="701040"/>
                </a:lnTo>
                <a:lnTo>
                  <a:pt x="2667000" y="571500"/>
                </a:lnTo>
                <a:lnTo>
                  <a:pt x="2720340" y="510540"/>
                </a:lnTo>
                <a:lnTo>
                  <a:pt x="2880360" y="487680"/>
                </a:lnTo>
                <a:lnTo>
                  <a:pt x="2956560" y="548640"/>
                </a:lnTo>
                <a:lnTo>
                  <a:pt x="2987040" y="571500"/>
                </a:lnTo>
                <a:lnTo>
                  <a:pt x="3017520" y="556260"/>
                </a:lnTo>
                <a:lnTo>
                  <a:pt x="3048000" y="525780"/>
                </a:lnTo>
                <a:lnTo>
                  <a:pt x="3139440" y="472440"/>
                </a:lnTo>
                <a:lnTo>
                  <a:pt x="3238500" y="441960"/>
                </a:lnTo>
                <a:lnTo>
                  <a:pt x="3284220" y="403860"/>
                </a:lnTo>
                <a:lnTo>
                  <a:pt x="3276600" y="365760"/>
                </a:lnTo>
                <a:lnTo>
                  <a:pt x="3230880" y="335280"/>
                </a:lnTo>
                <a:lnTo>
                  <a:pt x="3147060" y="320040"/>
                </a:lnTo>
                <a:lnTo>
                  <a:pt x="3139440" y="45720"/>
                </a:lnTo>
                <a:lnTo>
                  <a:pt x="3169920" y="7620"/>
                </a:lnTo>
                <a:close/>
              </a:path>
            </a:pathLst>
          </a:custGeom>
        </p:spPr>
      </p:pic>
      <p:sp>
        <p:nvSpPr>
          <p:cNvPr id="185" name="文本框 184">
            <a:extLst>
              <a:ext uri="{FF2B5EF4-FFF2-40B4-BE49-F238E27FC236}">
                <a16:creationId xmlns:a16="http://schemas.microsoft.com/office/drawing/2014/main" id="{08892EBD-FE4F-4B86-A702-98529F475DBE}"/>
              </a:ext>
            </a:extLst>
          </p:cNvPr>
          <p:cNvSpPr txBox="1"/>
          <p:nvPr/>
        </p:nvSpPr>
        <p:spPr>
          <a:xfrm>
            <a:off x="2992672" y="6607068"/>
            <a:ext cx="23819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Thermo Scientific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FC2FAFA0-E20B-42EF-9140-48610C2A5032}"/>
              </a:ext>
            </a:extLst>
          </p:cNvPr>
          <p:cNvSpPr txBox="1"/>
          <p:nvPr/>
        </p:nvSpPr>
        <p:spPr>
          <a:xfrm>
            <a:off x="3044644" y="2900179"/>
            <a:ext cx="14026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Bruker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58458A6F-4B53-4095-8EB4-031654C38E42}"/>
              </a:ext>
            </a:extLst>
          </p:cNvPr>
          <p:cNvGrpSpPr/>
          <p:nvPr/>
        </p:nvGrpSpPr>
        <p:grpSpPr>
          <a:xfrm>
            <a:off x="6176552" y="2725964"/>
            <a:ext cx="2018327" cy="1863080"/>
            <a:chOff x="4631526" y="2915956"/>
            <a:chExt cx="3677920" cy="2826784"/>
          </a:xfrm>
        </p:grpSpPr>
        <p:cxnSp>
          <p:nvCxnSpPr>
            <p:cNvPr id="199" name="直接箭头连接符 198">
              <a:extLst>
                <a:ext uri="{FF2B5EF4-FFF2-40B4-BE49-F238E27FC236}">
                  <a16:creationId xmlns:a16="http://schemas.microsoft.com/office/drawing/2014/main" id="{BBAE8FD1-A978-430D-8C7D-D0F699B2B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374" y="3040180"/>
              <a:ext cx="0" cy="2702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>
              <a:extLst>
                <a:ext uri="{FF2B5EF4-FFF2-40B4-BE49-F238E27FC236}">
                  <a16:creationId xmlns:a16="http://schemas.microsoft.com/office/drawing/2014/main" id="{8ABC9004-5B61-4285-A09F-9C340D3B9C82}"/>
                </a:ext>
              </a:extLst>
            </p:cNvPr>
            <p:cNvCxnSpPr>
              <a:cxnSpLocks/>
            </p:cNvCxnSpPr>
            <p:nvPr/>
          </p:nvCxnSpPr>
          <p:spPr>
            <a:xfrm>
              <a:off x="4631526" y="5571156"/>
              <a:ext cx="36779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8DF1CCF8-3B02-4521-A23E-765E554D59E2}"/>
                </a:ext>
              </a:extLst>
            </p:cNvPr>
            <p:cNvSpPr txBox="1"/>
            <p:nvPr/>
          </p:nvSpPr>
          <p:spPr>
            <a:xfrm>
              <a:off x="4812375" y="2915956"/>
              <a:ext cx="1691895" cy="7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Membrane</a:t>
              </a:r>
            </a:p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 Stiffness</a:t>
              </a:r>
              <a:endParaRPr lang="zh-CN" altLang="en-US" sz="1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AFF5994F-6E42-4D4D-84D9-D7D21B100FB0}"/>
              </a:ext>
            </a:extLst>
          </p:cNvPr>
          <p:cNvSpPr/>
          <p:nvPr/>
        </p:nvSpPr>
        <p:spPr>
          <a:xfrm>
            <a:off x="6549484" y="3590788"/>
            <a:ext cx="411461" cy="8630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矩形 208">
            <a:extLst>
              <a:ext uri="{FF2B5EF4-FFF2-40B4-BE49-F238E27FC236}">
                <a16:creationId xmlns:a16="http://schemas.microsoft.com/office/drawing/2014/main" id="{03ED7E90-73EB-4A89-9E5E-0B930BEFD137}"/>
              </a:ext>
            </a:extLst>
          </p:cNvPr>
          <p:cNvSpPr/>
          <p:nvPr/>
        </p:nvSpPr>
        <p:spPr>
          <a:xfrm>
            <a:off x="7302176" y="3146152"/>
            <a:ext cx="411461" cy="1310857"/>
          </a:xfrm>
          <a:prstGeom prst="rect">
            <a:avLst/>
          </a:prstGeom>
          <a:solidFill>
            <a:srgbClr val="FF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73C611-AB33-4D4F-B44D-E09B991CEC38}"/>
              </a:ext>
            </a:extLst>
          </p:cNvPr>
          <p:cNvGrpSpPr/>
          <p:nvPr/>
        </p:nvGrpSpPr>
        <p:grpSpPr>
          <a:xfrm>
            <a:off x="7383446" y="3019189"/>
            <a:ext cx="248920" cy="119343"/>
            <a:chOff x="8387080" y="3429000"/>
            <a:chExt cx="248920" cy="21717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EF88ED8-4A64-4EC0-97F5-798535CA125C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EB7A8424-F9D1-4FB2-8B56-2B79B5911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3EB41BC3-0960-409A-B98E-6D11D6BEB7E3}"/>
              </a:ext>
            </a:extLst>
          </p:cNvPr>
          <p:cNvGrpSpPr/>
          <p:nvPr/>
        </p:nvGrpSpPr>
        <p:grpSpPr>
          <a:xfrm>
            <a:off x="6611704" y="3412561"/>
            <a:ext cx="248920" cy="169503"/>
            <a:chOff x="8387080" y="3429000"/>
            <a:chExt cx="248920" cy="217170"/>
          </a:xfrm>
        </p:grpSpPr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608CB146-3CA0-4E5E-AA9E-A6BE9FA649D3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8C0EDCDE-1E93-45E8-82DF-9A42194145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E31C06AC-3B19-405E-9275-742979CB37A4}"/>
              </a:ext>
            </a:extLst>
          </p:cNvPr>
          <p:cNvSpPr txBox="1"/>
          <p:nvPr/>
        </p:nvSpPr>
        <p:spPr>
          <a:xfrm>
            <a:off x="6348446" y="4447036"/>
            <a:ext cx="913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Live</a:t>
            </a:r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 Cell</a:t>
            </a:r>
            <a:endParaRPr lang="zh-CN" altLang="en-US" sz="1400" dirty="0">
              <a:solidFill>
                <a:srgbClr val="00B05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FFA0E120-EB06-4F9E-9868-7D1AB5CF163F}"/>
              </a:ext>
            </a:extLst>
          </p:cNvPr>
          <p:cNvSpPr txBox="1"/>
          <p:nvPr/>
        </p:nvSpPr>
        <p:spPr>
          <a:xfrm>
            <a:off x="7128982" y="4450571"/>
            <a:ext cx="1033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7575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 Cell</a:t>
            </a:r>
            <a:endParaRPr lang="zh-CN" altLang="en-US" sz="1400" dirty="0">
              <a:solidFill>
                <a:srgbClr val="FF7575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AF4E36C-9A4C-49BB-A249-C2D9E5F3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45" y="802114"/>
            <a:ext cx="1722675" cy="17226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51B21E-6A2D-44FF-9BF8-BF4D4C84B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951" y="804882"/>
            <a:ext cx="1719785" cy="1722676"/>
          </a:xfrm>
          <a:prstGeom prst="rect">
            <a:avLst/>
          </a:prstGeom>
        </p:spPr>
      </p:pic>
      <p:sp>
        <p:nvSpPr>
          <p:cNvPr id="284" name="文本框 283">
            <a:extLst>
              <a:ext uri="{FF2B5EF4-FFF2-40B4-BE49-F238E27FC236}">
                <a16:creationId xmlns:a16="http://schemas.microsoft.com/office/drawing/2014/main" id="{AD4F3732-DFDA-439F-9664-D2CE710023B4}"/>
              </a:ext>
            </a:extLst>
          </p:cNvPr>
          <p:cNvSpPr txBox="1"/>
          <p:nvPr/>
        </p:nvSpPr>
        <p:spPr>
          <a:xfrm>
            <a:off x="5047759" y="1330340"/>
            <a:ext cx="1052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Pentoxifylline</a:t>
            </a:r>
            <a:endParaRPr lang="zh-CN" altLang="en-US" sz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5" name="箭头: 右 284">
            <a:extLst>
              <a:ext uri="{FF2B5EF4-FFF2-40B4-BE49-F238E27FC236}">
                <a16:creationId xmlns:a16="http://schemas.microsoft.com/office/drawing/2014/main" id="{7989402F-019B-4111-90DE-DD6EC8F039AD}"/>
              </a:ext>
            </a:extLst>
          </p:cNvPr>
          <p:cNvSpPr/>
          <p:nvPr/>
        </p:nvSpPr>
        <p:spPr>
          <a:xfrm>
            <a:off x="5056916" y="1552292"/>
            <a:ext cx="1034643" cy="2795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6" name="文本框 285">
            <a:extLst>
              <a:ext uri="{FF2B5EF4-FFF2-40B4-BE49-F238E27FC236}">
                <a16:creationId xmlns:a16="http://schemas.microsoft.com/office/drawing/2014/main" id="{1819941A-665A-431F-B3B1-10E947181A74}"/>
              </a:ext>
            </a:extLst>
          </p:cNvPr>
          <p:cNvSpPr txBox="1"/>
          <p:nvPr/>
        </p:nvSpPr>
        <p:spPr>
          <a:xfrm>
            <a:off x="7990320" y="3980097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Nikolaev et. al., 2014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1AFEAEC-A1DA-4185-B12D-1FDE3F55697B}"/>
              </a:ext>
            </a:extLst>
          </p:cNvPr>
          <p:cNvCxnSpPr>
            <a:cxnSpLocks/>
          </p:cNvCxnSpPr>
          <p:nvPr/>
        </p:nvCxnSpPr>
        <p:spPr>
          <a:xfrm>
            <a:off x="0" y="4794026"/>
            <a:ext cx="91541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17331ACC-380E-44D7-895B-1383660BACFE}"/>
              </a:ext>
            </a:extLst>
          </p:cNvPr>
          <p:cNvCxnSpPr>
            <a:cxnSpLocks/>
          </p:cNvCxnSpPr>
          <p:nvPr/>
        </p:nvCxnSpPr>
        <p:spPr>
          <a:xfrm>
            <a:off x="-20320" y="2658161"/>
            <a:ext cx="91643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 287">
            <a:extLst>
              <a:ext uri="{FF2B5EF4-FFF2-40B4-BE49-F238E27FC236}">
                <a16:creationId xmlns:a16="http://schemas.microsoft.com/office/drawing/2014/main" id="{8E7F120C-33B5-47C4-8029-F511DDCEC233}"/>
              </a:ext>
            </a:extLst>
          </p:cNvPr>
          <p:cNvSpPr/>
          <p:nvPr/>
        </p:nvSpPr>
        <p:spPr>
          <a:xfrm>
            <a:off x="0" y="565969"/>
            <a:ext cx="9154158" cy="2086748"/>
          </a:xfrm>
          <a:prstGeom prst="rect">
            <a:avLst/>
          </a:prstGeom>
          <a:solidFill>
            <a:srgbClr val="3B38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3F34724-3693-4649-BF21-617F0BF9E25F}"/>
              </a:ext>
            </a:extLst>
          </p:cNvPr>
          <p:cNvSpPr/>
          <p:nvPr/>
        </p:nvSpPr>
        <p:spPr>
          <a:xfrm>
            <a:off x="0" y="567878"/>
            <a:ext cx="9154158" cy="2086748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A9F4A56-5E71-4017-A8B0-F7B4204A4DF2}"/>
              </a:ext>
            </a:extLst>
          </p:cNvPr>
          <p:cNvSpPr txBox="1"/>
          <p:nvPr/>
        </p:nvSpPr>
        <p:spPr>
          <a:xfrm>
            <a:off x="8194879" y="5743965"/>
            <a:ext cx="949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 et. al., 2019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C773DC0-C0F1-4704-A3D0-E930F397F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753" y="4811194"/>
            <a:ext cx="2461386" cy="209879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90EEDDC1-CE2F-495A-8F83-852D77ABF1BF}"/>
              </a:ext>
            </a:extLst>
          </p:cNvPr>
          <p:cNvSpPr/>
          <p:nvPr/>
        </p:nvSpPr>
        <p:spPr>
          <a:xfrm>
            <a:off x="0" y="4800633"/>
            <a:ext cx="9154158" cy="2086748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1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75">
            <a:extLst>
              <a:ext uri="{FF2B5EF4-FFF2-40B4-BE49-F238E27FC236}">
                <a16:creationId xmlns:a16="http://schemas.microsoft.com/office/drawing/2014/main" id="{AFA3A6B4-415E-4547-92A9-4A4B19CC511A}"/>
              </a:ext>
            </a:extLst>
          </p:cNvPr>
          <p:cNvSpPr txBox="1"/>
          <p:nvPr/>
        </p:nvSpPr>
        <p:spPr>
          <a:xfrm>
            <a:off x="8039157" y="2008457"/>
            <a:ext cx="3428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 err="1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Kovacic</a:t>
            </a:r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 et. al., 2006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70B635F-79BB-40C6-8427-8C756C2AF87C}"/>
              </a:ext>
            </a:extLst>
          </p:cNvPr>
          <p:cNvSpPr txBox="1"/>
          <p:nvPr/>
        </p:nvSpPr>
        <p:spPr>
          <a:xfrm>
            <a:off x="148902" y="1448571"/>
            <a:ext cx="24095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Activating Substances</a:t>
            </a:r>
          </a:p>
          <a:p>
            <a:endParaRPr lang="en-US" altLang="zh-CN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  <a:p>
            <a:r>
              <a:rPr lang="en-US" altLang="zh-CN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	</a:t>
            </a:r>
            <a:endParaRPr lang="zh-CN" altLang="en-US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3D2A2028-5558-4C22-887C-0B6F98173D80}"/>
              </a:ext>
            </a:extLst>
          </p:cNvPr>
          <p:cNvSpPr/>
          <p:nvPr/>
        </p:nvSpPr>
        <p:spPr>
          <a:xfrm>
            <a:off x="0" y="12231"/>
            <a:ext cx="9143998" cy="57786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Cell Viability Tests in Laboratory Development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E42FA99-6A20-4950-8FEF-D17E5FE21AAF}"/>
              </a:ext>
            </a:extLst>
          </p:cNvPr>
          <p:cNvSpPr txBox="1"/>
          <p:nvPr/>
        </p:nvSpPr>
        <p:spPr>
          <a:xfrm>
            <a:off x="-94189" y="3382788"/>
            <a:ext cx="2895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Atomic Force </a:t>
            </a:r>
          </a:p>
          <a:p>
            <a:pPr algn="ctr"/>
            <a:r>
              <a:rPr lang="en-US" altLang="zh-CN" sz="2000" dirty="0"/>
              <a:t>Microscopy 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E8D25FF-7043-4948-943C-511E55843ED4}"/>
              </a:ext>
            </a:extLst>
          </p:cNvPr>
          <p:cNvSpPr txBox="1"/>
          <p:nvPr/>
        </p:nvSpPr>
        <p:spPr>
          <a:xfrm>
            <a:off x="245877" y="5660946"/>
            <a:ext cx="2312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Raman Spectroscopy </a:t>
            </a:r>
          </a:p>
        </p:txBody>
      </p:sp>
      <p:pic>
        <p:nvPicPr>
          <p:cNvPr id="172" name="图片 171">
            <a:extLst>
              <a:ext uri="{FF2B5EF4-FFF2-40B4-BE49-F238E27FC236}">
                <a16:creationId xmlns:a16="http://schemas.microsoft.com/office/drawing/2014/main" id="{DDB56411-42AD-4A7C-8A19-D385E07A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7" t="6473" r="2220" b="1614"/>
          <a:stretch>
            <a:fillRect/>
          </a:stretch>
        </p:blipFill>
        <p:spPr>
          <a:xfrm>
            <a:off x="3108572" y="2805283"/>
            <a:ext cx="2110740" cy="1863080"/>
          </a:xfrm>
          <a:custGeom>
            <a:avLst/>
            <a:gdLst>
              <a:gd name="connsiteX0" fmla="*/ 1842977 w 2658140"/>
              <a:gd name="connsiteY0" fmla="*/ 0 h 2346251"/>
              <a:gd name="connsiteX1" fmla="*/ 1935126 w 2658140"/>
              <a:gd name="connsiteY1" fmla="*/ 49618 h 2346251"/>
              <a:gd name="connsiteX2" fmla="*/ 1942214 w 2658140"/>
              <a:gd name="connsiteY2" fmla="*/ 311888 h 2346251"/>
              <a:gd name="connsiteX3" fmla="*/ 2247014 w 2658140"/>
              <a:gd name="connsiteY3" fmla="*/ 354418 h 2346251"/>
              <a:gd name="connsiteX4" fmla="*/ 2367517 w 2658140"/>
              <a:gd name="connsiteY4" fmla="*/ 347330 h 2346251"/>
              <a:gd name="connsiteX5" fmla="*/ 2381694 w 2658140"/>
              <a:gd name="connsiteY5" fmla="*/ 425302 h 2346251"/>
              <a:gd name="connsiteX6" fmla="*/ 2544726 w 2658140"/>
              <a:gd name="connsiteY6" fmla="*/ 446567 h 2346251"/>
              <a:gd name="connsiteX7" fmla="*/ 2558903 w 2658140"/>
              <a:gd name="connsiteY7" fmla="*/ 531628 h 2346251"/>
              <a:gd name="connsiteX8" fmla="*/ 2495107 w 2658140"/>
              <a:gd name="connsiteY8" fmla="*/ 574158 h 2346251"/>
              <a:gd name="connsiteX9" fmla="*/ 2367517 w 2658140"/>
              <a:gd name="connsiteY9" fmla="*/ 609600 h 2346251"/>
              <a:gd name="connsiteX10" fmla="*/ 2247014 w 2658140"/>
              <a:gd name="connsiteY10" fmla="*/ 602511 h 2346251"/>
              <a:gd name="connsiteX11" fmla="*/ 2247014 w 2658140"/>
              <a:gd name="connsiteY11" fmla="*/ 637953 h 2346251"/>
              <a:gd name="connsiteX12" fmla="*/ 2367517 w 2658140"/>
              <a:gd name="connsiteY12" fmla="*/ 659218 h 2346251"/>
              <a:gd name="connsiteX13" fmla="*/ 2395870 w 2658140"/>
              <a:gd name="connsiteY13" fmla="*/ 737190 h 2346251"/>
              <a:gd name="connsiteX14" fmla="*/ 2410047 w 2658140"/>
              <a:gd name="connsiteY14" fmla="*/ 808074 h 2346251"/>
              <a:gd name="connsiteX15" fmla="*/ 2402959 w 2658140"/>
              <a:gd name="connsiteY15" fmla="*/ 864781 h 2346251"/>
              <a:gd name="connsiteX16" fmla="*/ 2388782 w 2658140"/>
              <a:gd name="connsiteY16" fmla="*/ 914400 h 2346251"/>
              <a:gd name="connsiteX17" fmla="*/ 2360428 w 2658140"/>
              <a:gd name="connsiteY17" fmla="*/ 964018 h 2346251"/>
              <a:gd name="connsiteX18" fmla="*/ 2332075 w 2658140"/>
              <a:gd name="connsiteY18" fmla="*/ 999460 h 2346251"/>
              <a:gd name="connsiteX19" fmla="*/ 2310810 w 2658140"/>
              <a:gd name="connsiteY19" fmla="*/ 999460 h 2346251"/>
              <a:gd name="connsiteX20" fmla="*/ 2324987 w 2658140"/>
              <a:gd name="connsiteY20" fmla="*/ 1041990 h 2346251"/>
              <a:gd name="connsiteX21" fmla="*/ 2388782 w 2658140"/>
              <a:gd name="connsiteY21" fmla="*/ 1077432 h 2346251"/>
              <a:gd name="connsiteX22" fmla="*/ 2495107 w 2658140"/>
              <a:gd name="connsiteY22" fmla="*/ 1127051 h 2346251"/>
              <a:gd name="connsiteX23" fmla="*/ 2544726 w 2658140"/>
              <a:gd name="connsiteY23" fmla="*/ 1169581 h 2346251"/>
              <a:gd name="connsiteX24" fmla="*/ 2587256 w 2658140"/>
              <a:gd name="connsiteY24" fmla="*/ 1240465 h 2346251"/>
              <a:gd name="connsiteX25" fmla="*/ 2587256 w 2658140"/>
              <a:gd name="connsiteY25" fmla="*/ 1375144 h 2346251"/>
              <a:gd name="connsiteX26" fmla="*/ 2601433 w 2658140"/>
              <a:gd name="connsiteY26" fmla="*/ 1424762 h 2346251"/>
              <a:gd name="connsiteX27" fmla="*/ 2658140 w 2658140"/>
              <a:gd name="connsiteY27" fmla="*/ 1446028 h 2346251"/>
              <a:gd name="connsiteX28" fmla="*/ 2651052 w 2658140"/>
              <a:gd name="connsiteY28" fmla="*/ 1488558 h 2346251"/>
              <a:gd name="connsiteX29" fmla="*/ 2622698 w 2658140"/>
              <a:gd name="connsiteY29" fmla="*/ 1516911 h 2346251"/>
              <a:gd name="connsiteX30" fmla="*/ 2580168 w 2658140"/>
              <a:gd name="connsiteY30" fmla="*/ 1516911 h 2346251"/>
              <a:gd name="connsiteX31" fmla="*/ 2608521 w 2658140"/>
              <a:gd name="connsiteY31" fmla="*/ 1672855 h 2346251"/>
              <a:gd name="connsiteX32" fmla="*/ 2615610 w 2658140"/>
              <a:gd name="connsiteY32" fmla="*/ 1779181 h 2346251"/>
              <a:gd name="connsiteX33" fmla="*/ 2495107 w 2658140"/>
              <a:gd name="connsiteY33" fmla="*/ 1928037 h 2346251"/>
              <a:gd name="connsiteX34" fmla="*/ 2424224 w 2658140"/>
              <a:gd name="connsiteY34" fmla="*/ 1963479 h 2346251"/>
              <a:gd name="connsiteX35" fmla="*/ 2339163 w 2658140"/>
              <a:gd name="connsiteY35" fmla="*/ 1942214 h 2346251"/>
              <a:gd name="connsiteX36" fmla="*/ 2204484 w 2658140"/>
              <a:gd name="connsiteY36" fmla="*/ 1928037 h 2346251"/>
              <a:gd name="connsiteX37" fmla="*/ 2140689 w 2658140"/>
              <a:gd name="connsiteY37" fmla="*/ 1928037 h 2346251"/>
              <a:gd name="connsiteX38" fmla="*/ 2069805 w 2658140"/>
              <a:gd name="connsiteY38" fmla="*/ 1991832 h 2346251"/>
              <a:gd name="connsiteX39" fmla="*/ 1651591 w 2658140"/>
              <a:gd name="connsiteY39" fmla="*/ 2346251 h 2346251"/>
              <a:gd name="connsiteX40" fmla="*/ 1524000 w 2658140"/>
              <a:gd name="connsiteY40" fmla="*/ 2339162 h 2346251"/>
              <a:gd name="connsiteX41" fmla="*/ 0 w 2658140"/>
              <a:gd name="connsiteY41" fmla="*/ 1736651 h 2346251"/>
              <a:gd name="connsiteX42" fmla="*/ 0 w 2658140"/>
              <a:gd name="connsiteY42" fmla="*/ 1325525 h 2346251"/>
              <a:gd name="connsiteX43" fmla="*/ 262270 w 2658140"/>
              <a:gd name="connsiteY43" fmla="*/ 616688 h 2346251"/>
              <a:gd name="connsiteX44" fmla="*/ 1481470 w 2658140"/>
              <a:gd name="connsiteY44" fmla="*/ 602511 h 2346251"/>
              <a:gd name="connsiteX45" fmla="*/ 1609061 w 2658140"/>
              <a:gd name="connsiteY45" fmla="*/ 602511 h 2346251"/>
              <a:gd name="connsiteX46" fmla="*/ 1623238 w 2658140"/>
              <a:gd name="connsiteY46" fmla="*/ 77972 h 2346251"/>
              <a:gd name="connsiteX47" fmla="*/ 1672856 w 2658140"/>
              <a:gd name="connsiteY47" fmla="*/ 7088 h 234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58140" h="2346251">
                <a:moveTo>
                  <a:pt x="1842977" y="0"/>
                </a:moveTo>
                <a:lnTo>
                  <a:pt x="1935126" y="49618"/>
                </a:lnTo>
                <a:lnTo>
                  <a:pt x="1942214" y="311888"/>
                </a:lnTo>
                <a:lnTo>
                  <a:pt x="2247014" y="354418"/>
                </a:lnTo>
                <a:lnTo>
                  <a:pt x="2367517" y="347330"/>
                </a:lnTo>
                <a:lnTo>
                  <a:pt x="2381694" y="425302"/>
                </a:lnTo>
                <a:lnTo>
                  <a:pt x="2544726" y="446567"/>
                </a:lnTo>
                <a:lnTo>
                  <a:pt x="2558903" y="531628"/>
                </a:lnTo>
                <a:lnTo>
                  <a:pt x="2495107" y="574158"/>
                </a:lnTo>
                <a:lnTo>
                  <a:pt x="2367517" y="609600"/>
                </a:lnTo>
                <a:lnTo>
                  <a:pt x="2247014" y="602511"/>
                </a:lnTo>
                <a:lnTo>
                  <a:pt x="2247014" y="637953"/>
                </a:lnTo>
                <a:lnTo>
                  <a:pt x="2367517" y="659218"/>
                </a:lnTo>
                <a:lnTo>
                  <a:pt x="2395870" y="737190"/>
                </a:lnTo>
                <a:lnTo>
                  <a:pt x="2410047" y="808074"/>
                </a:lnTo>
                <a:lnTo>
                  <a:pt x="2402959" y="864781"/>
                </a:lnTo>
                <a:lnTo>
                  <a:pt x="2388782" y="914400"/>
                </a:lnTo>
                <a:lnTo>
                  <a:pt x="2360428" y="964018"/>
                </a:lnTo>
                <a:lnTo>
                  <a:pt x="2332075" y="999460"/>
                </a:lnTo>
                <a:lnTo>
                  <a:pt x="2310810" y="999460"/>
                </a:lnTo>
                <a:lnTo>
                  <a:pt x="2324987" y="1041990"/>
                </a:lnTo>
                <a:lnTo>
                  <a:pt x="2388782" y="1077432"/>
                </a:lnTo>
                <a:lnTo>
                  <a:pt x="2495107" y="1127051"/>
                </a:lnTo>
                <a:lnTo>
                  <a:pt x="2544726" y="1169581"/>
                </a:lnTo>
                <a:lnTo>
                  <a:pt x="2587256" y="1240465"/>
                </a:lnTo>
                <a:lnTo>
                  <a:pt x="2587256" y="1375144"/>
                </a:lnTo>
                <a:lnTo>
                  <a:pt x="2601433" y="1424762"/>
                </a:lnTo>
                <a:lnTo>
                  <a:pt x="2658140" y="1446028"/>
                </a:lnTo>
                <a:lnTo>
                  <a:pt x="2651052" y="1488558"/>
                </a:lnTo>
                <a:lnTo>
                  <a:pt x="2622698" y="1516911"/>
                </a:lnTo>
                <a:lnTo>
                  <a:pt x="2580168" y="1516911"/>
                </a:lnTo>
                <a:lnTo>
                  <a:pt x="2608521" y="1672855"/>
                </a:lnTo>
                <a:lnTo>
                  <a:pt x="2615610" y="1779181"/>
                </a:lnTo>
                <a:lnTo>
                  <a:pt x="2495107" y="1928037"/>
                </a:lnTo>
                <a:lnTo>
                  <a:pt x="2424224" y="1963479"/>
                </a:lnTo>
                <a:lnTo>
                  <a:pt x="2339163" y="1942214"/>
                </a:lnTo>
                <a:lnTo>
                  <a:pt x="2204484" y="1928037"/>
                </a:lnTo>
                <a:lnTo>
                  <a:pt x="2140689" y="1928037"/>
                </a:lnTo>
                <a:lnTo>
                  <a:pt x="2069805" y="1991832"/>
                </a:lnTo>
                <a:lnTo>
                  <a:pt x="1651591" y="2346251"/>
                </a:lnTo>
                <a:lnTo>
                  <a:pt x="1524000" y="2339162"/>
                </a:lnTo>
                <a:lnTo>
                  <a:pt x="0" y="1736651"/>
                </a:lnTo>
                <a:lnTo>
                  <a:pt x="0" y="1325525"/>
                </a:lnTo>
                <a:lnTo>
                  <a:pt x="262270" y="616688"/>
                </a:lnTo>
                <a:lnTo>
                  <a:pt x="1481470" y="602511"/>
                </a:lnTo>
                <a:lnTo>
                  <a:pt x="1609061" y="602511"/>
                </a:lnTo>
                <a:lnTo>
                  <a:pt x="1623238" y="77972"/>
                </a:lnTo>
                <a:lnTo>
                  <a:pt x="1672856" y="7088"/>
                </a:lnTo>
                <a:close/>
              </a:path>
            </a:pathLst>
          </a:custGeom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54716127-2499-42F5-A25B-332023D4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5" t="16167" r="2796" b="16167"/>
          <a:stretch>
            <a:fillRect/>
          </a:stretch>
        </p:blipFill>
        <p:spPr>
          <a:xfrm>
            <a:off x="3044644" y="4926209"/>
            <a:ext cx="2381906" cy="1680859"/>
          </a:xfrm>
          <a:custGeom>
            <a:avLst/>
            <a:gdLst>
              <a:gd name="connsiteX0" fmla="*/ 3634740 w 6576060"/>
              <a:gd name="connsiteY0" fmla="*/ 0 h 4640580"/>
              <a:gd name="connsiteX1" fmla="*/ 3634740 w 6576060"/>
              <a:gd name="connsiteY1" fmla="*/ 266700 h 4640580"/>
              <a:gd name="connsiteX2" fmla="*/ 3550920 w 6576060"/>
              <a:gd name="connsiteY2" fmla="*/ 297180 h 4640580"/>
              <a:gd name="connsiteX3" fmla="*/ 3543300 w 6576060"/>
              <a:gd name="connsiteY3" fmla="*/ 365760 h 4640580"/>
              <a:gd name="connsiteX4" fmla="*/ 3627120 w 6576060"/>
              <a:gd name="connsiteY4" fmla="*/ 388620 h 4640580"/>
              <a:gd name="connsiteX5" fmla="*/ 3627120 w 6576060"/>
              <a:gd name="connsiteY5" fmla="*/ 662940 h 4640580"/>
              <a:gd name="connsiteX6" fmla="*/ 3657600 w 6576060"/>
              <a:gd name="connsiteY6" fmla="*/ 662940 h 4640580"/>
              <a:gd name="connsiteX7" fmla="*/ 3665220 w 6576060"/>
              <a:gd name="connsiteY7" fmla="*/ 533400 h 4640580"/>
              <a:gd name="connsiteX8" fmla="*/ 3718560 w 6576060"/>
              <a:gd name="connsiteY8" fmla="*/ 510540 h 4640580"/>
              <a:gd name="connsiteX9" fmla="*/ 3855720 w 6576060"/>
              <a:gd name="connsiteY9" fmla="*/ 457200 h 4640580"/>
              <a:gd name="connsiteX10" fmla="*/ 4396740 w 6576060"/>
              <a:gd name="connsiteY10" fmla="*/ 457200 h 4640580"/>
              <a:gd name="connsiteX11" fmla="*/ 4457700 w 6576060"/>
              <a:gd name="connsiteY11" fmla="*/ 502920 h 4640580"/>
              <a:gd name="connsiteX12" fmla="*/ 4457700 w 6576060"/>
              <a:gd name="connsiteY12" fmla="*/ 1005840 h 4640580"/>
              <a:gd name="connsiteX13" fmla="*/ 4549140 w 6576060"/>
              <a:gd name="connsiteY13" fmla="*/ 1013460 h 4640580"/>
              <a:gd name="connsiteX14" fmla="*/ 5006340 w 6576060"/>
              <a:gd name="connsiteY14" fmla="*/ 1036320 h 4640580"/>
              <a:gd name="connsiteX15" fmla="*/ 5097780 w 6576060"/>
              <a:gd name="connsiteY15" fmla="*/ 1066800 h 4640580"/>
              <a:gd name="connsiteX16" fmla="*/ 5097780 w 6576060"/>
              <a:gd name="connsiteY16" fmla="*/ 1127760 h 4640580"/>
              <a:gd name="connsiteX17" fmla="*/ 5082540 w 6576060"/>
              <a:gd name="connsiteY17" fmla="*/ 1920240 h 4640580"/>
              <a:gd name="connsiteX18" fmla="*/ 5440680 w 6576060"/>
              <a:gd name="connsiteY18" fmla="*/ 2049780 h 4640580"/>
              <a:gd name="connsiteX19" fmla="*/ 5463540 w 6576060"/>
              <a:gd name="connsiteY19" fmla="*/ 2103120 h 4640580"/>
              <a:gd name="connsiteX20" fmla="*/ 5494020 w 6576060"/>
              <a:gd name="connsiteY20" fmla="*/ 2598420 h 4640580"/>
              <a:gd name="connsiteX21" fmla="*/ 5585460 w 6576060"/>
              <a:gd name="connsiteY21" fmla="*/ 2590800 h 4640580"/>
              <a:gd name="connsiteX22" fmla="*/ 5829300 w 6576060"/>
              <a:gd name="connsiteY22" fmla="*/ 2613660 h 4640580"/>
              <a:gd name="connsiteX23" fmla="*/ 6134100 w 6576060"/>
              <a:gd name="connsiteY23" fmla="*/ 2636520 h 4640580"/>
              <a:gd name="connsiteX24" fmla="*/ 6377940 w 6576060"/>
              <a:gd name="connsiteY24" fmla="*/ 2674620 h 4640580"/>
              <a:gd name="connsiteX25" fmla="*/ 6393180 w 6576060"/>
              <a:gd name="connsiteY25" fmla="*/ 2743200 h 4640580"/>
              <a:gd name="connsiteX26" fmla="*/ 6416040 w 6576060"/>
              <a:gd name="connsiteY26" fmla="*/ 3253740 h 4640580"/>
              <a:gd name="connsiteX27" fmla="*/ 6477000 w 6576060"/>
              <a:gd name="connsiteY27" fmla="*/ 3253740 h 4640580"/>
              <a:gd name="connsiteX28" fmla="*/ 6522720 w 6576060"/>
              <a:gd name="connsiteY28" fmla="*/ 3238500 h 4640580"/>
              <a:gd name="connsiteX29" fmla="*/ 6515100 w 6576060"/>
              <a:gd name="connsiteY29" fmla="*/ 3169920 h 4640580"/>
              <a:gd name="connsiteX30" fmla="*/ 6469380 w 6576060"/>
              <a:gd name="connsiteY30" fmla="*/ 2887980 h 4640580"/>
              <a:gd name="connsiteX31" fmla="*/ 6484620 w 6576060"/>
              <a:gd name="connsiteY31" fmla="*/ 2834640 h 4640580"/>
              <a:gd name="connsiteX32" fmla="*/ 6515100 w 6576060"/>
              <a:gd name="connsiteY32" fmla="*/ 2804160 h 4640580"/>
              <a:gd name="connsiteX33" fmla="*/ 6530340 w 6576060"/>
              <a:gd name="connsiteY33" fmla="*/ 2834640 h 4640580"/>
              <a:gd name="connsiteX34" fmla="*/ 6576060 w 6576060"/>
              <a:gd name="connsiteY34" fmla="*/ 3055620 h 4640580"/>
              <a:gd name="connsiteX35" fmla="*/ 6576060 w 6576060"/>
              <a:gd name="connsiteY35" fmla="*/ 3238500 h 4640580"/>
              <a:gd name="connsiteX36" fmla="*/ 6553200 w 6576060"/>
              <a:gd name="connsiteY36" fmla="*/ 3413760 h 4640580"/>
              <a:gd name="connsiteX37" fmla="*/ 6431280 w 6576060"/>
              <a:gd name="connsiteY37" fmla="*/ 3421380 h 4640580"/>
              <a:gd name="connsiteX38" fmla="*/ 6416040 w 6576060"/>
              <a:gd name="connsiteY38" fmla="*/ 3467100 h 4640580"/>
              <a:gd name="connsiteX39" fmla="*/ 6408420 w 6576060"/>
              <a:gd name="connsiteY39" fmla="*/ 3581400 h 4640580"/>
              <a:gd name="connsiteX40" fmla="*/ 6355080 w 6576060"/>
              <a:gd name="connsiteY40" fmla="*/ 3741420 h 4640580"/>
              <a:gd name="connsiteX41" fmla="*/ 6332220 w 6576060"/>
              <a:gd name="connsiteY41" fmla="*/ 3832860 h 4640580"/>
              <a:gd name="connsiteX42" fmla="*/ 6316980 w 6576060"/>
              <a:gd name="connsiteY42" fmla="*/ 3893820 h 4640580"/>
              <a:gd name="connsiteX43" fmla="*/ 6309360 w 6576060"/>
              <a:gd name="connsiteY43" fmla="*/ 3970020 h 4640580"/>
              <a:gd name="connsiteX44" fmla="*/ 6073140 w 6576060"/>
              <a:gd name="connsiteY44" fmla="*/ 3947160 h 4640580"/>
              <a:gd name="connsiteX45" fmla="*/ 5722620 w 6576060"/>
              <a:gd name="connsiteY45" fmla="*/ 3962400 h 4640580"/>
              <a:gd name="connsiteX46" fmla="*/ 5608320 w 6576060"/>
              <a:gd name="connsiteY46" fmla="*/ 4000500 h 4640580"/>
              <a:gd name="connsiteX47" fmla="*/ 5410200 w 6576060"/>
              <a:gd name="connsiteY47" fmla="*/ 4145280 h 4640580"/>
              <a:gd name="connsiteX48" fmla="*/ 5143500 w 6576060"/>
              <a:gd name="connsiteY48" fmla="*/ 4442460 h 4640580"/>
              <a:gd name="connsiteX49" fmla="*/ 4937760 w 6576060"/>
              <a:gd name="connsiteY49" fmla="*/ 4564380 h 4640580"/>
              <a:gd name="connsiteX50" fmla="*/ 4602480 w 6576060"/>
              <a:gd name="connsiteY50" fmla="*/ 4640580 h 4640580"/>
              <a:gd name="connsiteX51" fmla="*/ 3848100 w 6576060"/>
              <a:gd name="connsiteY51" fmla="*/ 4625340 h 4640580"/>
              <a:gd name="connsiteX52" fmla="*/ 3116580 w 6576060"/>
              <a:gd name="connsiteY52" fmla="*/ 4587240 h 4640580"/>
              <a:gd name="connsiteX53" fmla="*/ 1760220 w 6576060"/>
              <a:gd name="connsiteY53" fmla="*/ 4472940 h 4640580"/>
              <a:gd name="connsiteX54" fmla="*/ 1562100 w 6576060"/>
              <a:gd name="connsiteY54" fmla="*/ 4427220 h 4640580"/>
              <a:gd name="connsiteX55" fmla="*/ 1539240 w 6576060"/>
              <a:gd name="connsiteY55" fmla="*/ 4389120 h 4640580"/>
              <a:gd name="connsiteX56" fmla="*/ 1577340 w 6576060"/>
              <a:gd name="connsiteY56" fmla="*/ 4328160 h 4640580"/>
              <a:gd name="connsiteX57" fmla="*/ 1539240 w 6576060"/>
              <a:gd name="connsiteY57" fmla="*/ 4305300 h 4640580"/>
              <a:gd name="connsiteX58" fmla="*/ 1181100 w 6576060"/>
              <a:gd name="connsiteY58" fmla="*/ 4244340 h 4640580"/>
              <a:gd name="connsiteX59" fmla="*/ 769620 w 6576060"/>
              <a:gd name="connsiteY59" fmla="*/ 4191000 h 4640580"/>
              <a:gd name="connsiteX60" fmla="*/ 304800 w 6576060"/>
              <a:gd name="connsiteY60" fmla="*/ 4152900 h 4640580"/>
              <a:gd name="connsiteX61" fmla="*/ 144780 w 6576060"/>
              <a:gd name="connsiteY61" fmla="*/ 4076700 h 4640580"/>
              <a:gd name="connsiteX62" fmla="*/ 30480 w 6576060"/>
              <a:gd name="connsiteY62" fmla="*/ 3855720 h 4640580"/>
              <a:gd name="connsiteX63" fmla="*/ 38100 w 6576060"/>
              <a:gd name="connsiteY63" fmla="*/ 3764280 h 4640580"/>
              <a:gd name="connsiteX64" fmla="*/ 15240 w 6576060"/>
              <a:gd name="connsiteY64" fmla="*/ 3665220 h 4640580"/>
              <a:gd name="connsiteX65" fmla="*/ 7620 w 6576060"/>
              <a:gd name="connsiteY65" fmla="*/ 3375660 h 4640580"/>
              <a:gd name="connsiteX66" fmla="*/ 0 w 6576060"/>
              <a:gd name="connsiteY66" fmla="*/ 3086100 h 4640580"/>
              <a:gd name="connsiteX67" fmla="*/ 38100 w 6576060"/>
              <a:gd name="connsiteY67" fmla="*/ 2453640 h 4640580"/>
              <a:gd name="connsiteX68" fmla="*/ 45720 w 6576060"/>
              <a:gd name="connsiteY68" fmla="*/ 2156460 h 4640580"/>
              <a:gd name="connsiteX69" fmla="*/ 76200 w 6576060"/>
              <a:gd name="connsiteY69" fmla="*/ 2087880 h 4640580"/>
              <a:gd name="connsiteX70" fmla="*/ 99060 w 6576060"/>
              <a:gd name="connsiteY70" fmla="*/ 2026920 h 4640580"/>
              <a:gd name="connsiteX71" fmla="*/ 106680 w 6576060"/>
              <a:gd name="connsiteY71" fmla="*/ 1965960 h 4640580"/>
              <a:gd name="connsiteX72" fmla="*/ 137160 w 6576060"/>
              <a:gd name="connsiteY72" fmla="*/ 1859280 h 4640580"/>
              <a:gd name="connsiteX73" fmla="*/ 175260 w 6576060"/>
              <a:gd name="connsiteY73" fmla="*/ 1767840 h 4640580"/>
              <a:gd name="connsiteX74" fmla="*/ 167640 w 6576060"/>
              <a:gd name="connsiteY74" fmla="*/ 1729740 h 4640580"/>
              <a:gd name="connsiteX75" fmla="*/ 129540 w 6576060"/>
              <a:gd name="connsiteY75" fmla="*/ 1691640 h 4640580"/>
              <a:gd name="connsiteX76" fmla="*/ 83820 w 6576060"/>
              <a:gd name="connsiteY76" fmla="*/ 1653540 h 4640580"/>
              <a:gd name="connsiteX77" fmla="*/ 99060 w 6576060"/>
              <a:gd name="connsiteY77" fmla="*/ 1417320 h 4640580"/>
              <a:gd name="connsiteX78" fmla="*/ 144780 w 6576060"/>
              <a:gd name="connsiteY78" fmla="*/ 1394460 h 4640580"/>
              <a:gd name="connsiteX79" fmla="*/ 182880 w 6576060"/>
              <a:gd name="connsiteY79" fmla="*/ 1379220 h 4640580"/>
              <a:gd name="connsiteX80" fmla="*/ 213360 w 6576060"/>
              <a:gd name="connsiteY80" fmla="*/ 1356360 h 4640580"/>
              <a:gd name="connsiteX81" fmla="*/ 259080 w 6576060"/>
              <a:gd name="connsiteY81" fmla="*/ 1295400 h 4640580"/>
              <a:gd name="connsiteX82" fmla="*/ 289560 w 6576060"/>
              <a:gd name="connsiteY82" fmla="*/ 1181100 h 4640580"/>
              <a:gd name="connsiteX83" fmla="*/ 289560 w 6576060"/>
              <a:gd name="connsiteY83" fmla="*/ 1066800 h 4640580"/>
              <a:gd name="connsiteX84" fmla="*/ 358140 w 6576060"/>
              <a:gd name="connsiteY84" fmla="*/ 1013460 h 4640580"/>
              <a:gd name="connsiteX85" fmla="*/ 487680 w 6576060"/>
              <a:gd name="connsiteY85" fmla="*/ 990600 h 4640580"/>
              <a:gd name="connsiteX86" fmla="*/ 586740 w 6576060"/>
              <a:gd name="connsiteY86" fmla="*/ 990600 h 4640580"/>
              <a:gd name="connsiteX87" fmla="*/ 685800 w 6576060"/>
              <a:gd name="connsiteY87" fmla="*/ 967740 h 4640580"/>
              <a:gd name="connsiteX88" fmla="*/ 899160 w 6576060"/>
              <a:gd name="connsiteY88" fmla="*/ 899160 h 4640580"/>
              <a:gd name="connsiteX89" fmla="*/ 1219200 w 6576060"/>
              <a:gd name="connsiteY89" fmla="*/ 899160 h 4640580"/>
              <a:gd name="connsiteX90" fmla="*/ 1333500 w 6576060"/>
              <a:gd name="connsiteY90" fmla="*/ 868680 h 4640580"/>
              <a:gd name="connsiteX91" fmla="*/ 1493520 w 6576060"/>
              <a:gd name="connsiteY91" fmla="*/ 899160 h 4640580"/>
              <a:gd name="connsiteX92" fmla="*/ 1950720 w 6576060"/>
              <a:gd name="connsiteY92" fmla="*/ 922020 h 4640580"/>
              <a:gd name="connsiteX93" fmla="*/ 2087880 w 6576060"/>
              <a:gd name="connsiteY93" fmla="*/ 982980 h 4640580"/>
              <a:gd name="connsiteX94" fmla="*/ 2377440 w 6576060"/>
              <a:gd name="connsiteY94" fmla="*/ 982980 h 4640580"/>
              <a:gd name="connsiteX95" fmla="*/ 2423160 w 6576060"/>
              <a:gd name="connsiteY95" fmla="*/ 906780 h 4640580"/>
              <a:gd name="connsiteX96" fmla="*/ 2506980 w 6576060"/>
              <a:gd name="connsiteY96" fmla="*/ 876300 h 4640580"/>
              <a:gd name="connsiteX97" fmla="*/ 2606040 w 6576060"/>
              <a:gd name="connsiteY97" fmla="*/ 883920 h 4640580"/>
              <a:gd name="connsiteX98" fmla="*/ 2697480 w 6576060"/>
              <a:gd name="connsiteY98" fmla="*/ 883920 h 4640580"/>
              <a:gd name="connsiteX99" fmla="*/ 2727960 w 6576060"/>
              <a:gd name="connsiteY99" fmla="*/ 792480 h 4640580"/>
              <a:gd name="connsiteX100" fmla="*/ 2667000 w 6576060"/>
              <a:gd name="connsiteY100" fmla="*/ 701040 h 4640580"/>
              <a:gd name="connsiteX101" fmla="*/ 2667000 w 6576060"/>
              <a:gd name="connsiteY101" fmla="*/ 571500 h 4640580"/>
              <a:gd name="connsiteX102" fmla="*/ 2720340 w 6576060"/>
              <a:gd name="connsiteY102" fmla="*/ 510540 h 4640580"/>
              <a:gd name="connsiteX103" fmla="*/ 2880360 w 6576060"/>
              <a:gd name="connsiteY103" fmla="*/ 487680 h 4640580"/>
              <a:gd name="connsiteX104" fmla="*/ 2956560 w 6576060"/>
              <a:gd name="connsiteY104" fmla="*/ 548640 h 4640580"/>
              <a:gd name="connsiteX105" fmla="*/ 2987040 w 6576060"/>
              <a:gd name="connsiteY105" fmla="*/ 571500 h 4640580"/>
              <a:gd name="connsiteX106" fmla="*/ 3017520 w 6576060"/>
              <a:gd name="connsiteY106" fmla="*/ 556260 h 4640580"/>
              <a:gd name="connsiteX107" fmla="*/ 3048000 w 6576060"/>
              <a:gd name="connsiteY107" fmla="*/ 525780 h 4640580"/>
              <a:gd name="connsiteX108" fmla="*/ 3139440 w 6576060"/>
              <a:gd name="connsiteY108" fmla="*/ 472440 h 4640580"/>
              <a:gd name="connsiteX109" fmla="*/ 3238500 w 6576060"/>
              <a:gd name="connsiteY109" fmla="*/ 441960 h 4640580"/>
              <a:gd name="connsiteX110" fmla="*/ 3284220 w 6576060"/>
              <a:gd name="connsiteY110" fmla="*/ 403860 h 4640580"/>
              <a:gd name="connsiteX111" fmla="*/ 3276600 w 6576060"/>
              <a:gd name="connsiteY111" fmla="*/ 365760 h 4640580"/>
              <a:gd name="connsiteX112" fmla="*/ 3230880 w 6576060"/>
              <a:gd name="connsiteY112" fmla="*/ 335280 h 4640580"/>
              <a:gd name="connsiteX113" fmla="*/ 3147060 w 6576060"/>
              <a:gd name="connsiteY113" fmla="*/ 320040 h 4640580"/>
              <a:gd name="connsiteX114" fmla="*/ 3139440 w 6576060"/>
              <a:gd name="connsiteY114" fmla="*/ 45720 h 4640580"/>
              <a:gd name="connsiteX115" fmla="*/ 3169920 w 6576060"/>
              <a:gd name="connsiteY115" fmla="*/ 7620 h 464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576060" h="4640580">
                <a:moveTo>
                  <a:pt x="3634740" y="0"/>
                </a:moveTo>
                <a:lnTo>
                  <a:pt x="3634740" y="266700"/>
                </a:lnTo>
                <a:lnTo>
                  <a:pt x="3550920" y="297180"/>
                </a:lnTo>
                <a:lnTo>
                  <a:pt x="3543300" y="365760"/>
                </a:lnTo>
                <a:lnTo>
                  <a:pt x="3627120" y="388620"/>
                </a:lnTo>
                <a:lnTo>
                  <a:pt x="3627120" y="662940"/>
                </a:lnTo>
                <a:lnTo>
                  <a:pt x="3657600" y="662940"/>
                </a:lnTo>
                <a:lnTo>
                  <a:pt x="3665220" y="533400"/>
                </a:lnTo>
                <a:lnTo>
                  <a:pt x="3718560" y="510540"/>
                </a:lnTo>
                <a:lnTo>
                  <a:pt x="3855720" y="457200"/>
                </a:lnTo>
                <a:lnTo>
                  <a:pt x="4396740" y="457200"/>
                </a:lnTo>
                <a:lnTo>
                  <a:pt x="4457700" y="502920"/>
                </a:lnTo>
                <a:lnTo>
                  <a:pt x="4457700" y="1005840"/>
                </a:lnTo>
                <a:lnTo>
                  <a:pt x="4549140" y="1013460"/>
                </a:lnTo>
                <a:lnTo>
                  <a:pt x="5006340" y="1036320"/>
                </a:lnTo>
                <a:lnTo>
                  <a:pt x="5097780" y="1066800"/>
                </a:lnTo>
                <a:lnTo>
                  <a:pt x="5097780" y="1127760"/>
                </a:lnTo>
                <a:lnTo>
                  <a:pt x="5082540" y="1920240"/>
                </a:lnTo>
                <a:lnTo>
                  <a:pt x="5440680" y="2049780"/>
                </a:lnTo>
                <a:lnTo>
                  <a:pt x="5463540" y="2103120"/>
                </a:lnTo>
                <a:lnTo>
                  <a:pt x="5494020" y="2598420"/>
                </a:lnTo>
                <a:lnTo>
                  <a:pt x="5585460" y="2590800"/>
                </a:lnTo>
                <a:lnTo>
                  <a:pt x="5829300" y="2613660"/>
                </a:lnTo>
                <a:lnTo>
                  <a:pt x="6134100" y="2636520"/>
                </a:lnTo>
                <a:lnTo>
                  <a:pt x="6377940" y="2674620"/>
                </a:lnTo>
                <a:lnTo>
                  <a:pt x="6393180" y="2743200"/>
                </a:lnTo>
                <a:lnTo>
                  <a:pt x="6416040" y="3253740"/>
                </a:lnTo>
                <a:lnTo>
                  <a:pt x="6477000" y="3253740"/>
                </a:lnTo>
                <a:lnTo>
                  <a:pt x="6522720" y="3238500"/>
                </a:lnTo>
                <a:lnTo>
                  <a:pt x="6515100" y="3169920"/>
                </a:lnTo>
                <a:lnTo>
                  <a:pt x="6469380" y="2887980"/>
                </a:lnTo>
                <a:lnTo>
                  <a:pt x="6484620" y="2834640"/>
                </a:lnTo>
                <a:lnTo>
                  <a:pt x="6515100" y="2804160"/>
                </a:lnTo>
                <a:lnTo>
                  <a:pt x="6530340" y="2834640"/>
                </a:lnTo>
                <a:lnTo>
                  <a:pt x="6576060" y="3055620"/>
                </a:lnTo>
                <a:lnTo>
                  <a:pt x="6576060" y="3238500"/>
                </a:lnTo>
                <a:lnTo>
                  <a:pt x="6553200" y="3413760"/>
                </a:lnTo>
                <a:lnTo>
                  <a:pt x="6431280" y="3421380"/>
                </a:lnTo>
                <a:lnTo>
                  <a:pt x="6416040" y="3467100"/>
                </a:lnTo>
                <a:lnTo>
                  <a:pt x="6408420" y="3581400"/>
                </a:lnTo>
                <a:lnTo>
                  <a:pt x="6355080" y="3741420"/>
                </a:lnTo>
                <a:lnTo>
                  <a:pt x="6332220" y="3832860"/>
                </a:lnTo>
                <a:lnTo>
                  <a:pt x="6316980" y="3893820"/>
                </a:lnTo>
                <a:lnTo>
                  <a:pt x="6309360" y="3970020"/>
                </a:lnTo>
                <a:lnTo>
                  <a:pt x="6073140" y="3947160"/>
                </a:lnTo>
                <a:lnTo>
                  <a:pt x="5722620" y="3962400"/>
                </a:lnTo>
                <a:lnTo>
                  <a:pt x="5608320" y="4000500"/>
                </a:lnTo>
                <a:lnTo>
                  <a:pt x="5410200" y="4145280"/>
                </a:lnTo>
                <a:lnTo>
                  <a:pt x="5143500" y="4442460"/>
                </a:lnTo>
                <a:lnTo>
                  <a:pt x="4937760" y="4564380"/>
                </a:lnTo>
                <a:lnTo>
                  <a:pt x="4602480" y="4640580"/>
                </a:lnTo>
                <a:lnTo>
                  <a:pt x="3848100" y="4625340"/>
                </a:lnTo>
                <a:lnTo>
                  <a:pt x="3116580" y="4587240"/>
                </a:lnTo>
                <a:lnTo>
                  <a:pt x="1760220" y="4472940"/>
                </a:lnTo>
                <a:lnTo>
                  <a:pt x="1562100" y="4427220"/>
                </a:lnTo>
                <a:lnTo>
                  <a:pt x="1539240" y="4389120"/>
                </a:lnTo>
                <a:lnTo>
                  <a:pt x="1577340" y="4328160"/>
                </a:lnTo>
                <a:lnTo>
                  <a:pt x="1539240" y="4305300"/>
                </a:lnTo>
                <a:lnTo>
                  <a:pt x="1181100" y="4244340"/>
                </a:lnTo>
                <a:lnTo>
                  <a:pt x="769620" y="4191000"/>
                </a:lnTo>
                <a:lnTo>
                  <a:pt x="304800" y="4152900"/>
                </a:lnTo>
                <a:lnTo>
                  <a:pt x="144780" y="4076700"/>
                </a:lnTo>
                <a:lnTo>
                  <a:pt x="30480" y="3855720"/>
                </a:lnTo>
                <a:lnTo>
                  <a:pt x="38100" y="3764280"/>
                </a:lnTo>
                <a:lnTo>
                  <a:pt x="15240" y="3665220"/>
                </a:lnTo>
                <a:lnTo>
                  <a:pt x="7620" y="3375660"/>
                </a:lnTo>
                <a:lnTo>
                  <a:pt x="0" y="3086100"/>
                </a:lnTo>
                <a:lnTo>
                  <a:pt x="38100" y="2453640"/>
                </a:lnTo>
                <a:lnTo>
                  <a:pt x="45720" y="2156460"/>
                </a:lnTo>
                <a:lnTo>
                  <a:pt x="76200" y="2087880"/>
                </a:lnTo>
                <a:lnTo>
                  <a:pt x="99060" y="2026920"/>
                </a:lnTo>
                <a:lnTo>
                  <a:pt x="106680" y="1965960"/>
                </a:lnTo>
                <a:lnTo>
                  <a:pt x="137160" y="1859280"/>
                </a:lnTo>
                <a:lnTo>
                  <a:pt x="175260" y="1767840"/>
                </a:lnTo>
                <a:lnTo>
                  <a:pt x="167640" y="1729740"/>
                </a:lnTo>
                <a:lnTo>
                  <a:pt x="129540" y="1691640"/>
                </a:lnTo>
                <a:lnTo>
                  <a:pt x="83820" y="1653540"/>
                </a:lnTo>
                <a:lnTo>
                  <a:pt x="99060" y="1417320"/>
                </a:lnTo>
                <a:lnTo>
                  <a:pt x="144780" y="1394460"/>
                </a:lnTo>
                <a:lnTo>
                  <a:pt x="182880" y="1379220"/>
                </a:lnTo>
                <a:lnTo>
                  <a:pt x="213360" y="1356360"/>
                </a:lnTo>
                <a:lnTo>
                  <a:pt x="259080" y="1295400"/>
                </a:lnTo>
                <a:lnTo>
                  <a:pt x="289560" y="1181100"/>
                </a:lnTo>
                <a:lnTo>
                  <a:pt x="289560" y="1066800"/>
                </a:lnTo>
                <a:lnTo>
                  <a:pt x="358140" y="1013460"/>
                </a:lnTo>
                <a:lnTo>
                  <a:pt x="487680" y="990600"/>
                </a:lnTo>
                <a:lnTo>
                  <a:pt x="586740" y="990600"/>
                </a:lnTo>
                <a:lnTo>
                  <a:pt x="685800" y="967740"/>
                </a:lnTo>
                <a:lnTo>
                  <a:pt x="899160" y="899160"/>
                </a:lnTo>
                <a:lnTo>
                  <a:pt x="1219200" y="899160"/>
                </a:lnTo>
                <a:lnTo>
                  <a:pt x="1333500" y="868680"/>
                </a:lnTo>
                <a:lnTo>
                  <a:pt x="1493520" y="899160"/>
                </a:lnTo>
                <a:lnTo>
                  <a:pt x="1950720" y="922020"/>
                </a:lnTo>
                <a:lnTo>
                  <a:pt x="2087880" y="982980"/>
                </a:lnTo>
                <a:lnTo>
                  <a:pt x="2377440" y="982980"/>
                </a:lnTo>
                <a:lnTo>
                  <a:pt x="2423160" y="906780"/>
                </a:lnTo>
                <a:lnTo>
                  <a:pt x="2506980" y="876300"/>
                </a:lnTo>
                <a:lnTo>
                  <a:pt x="2606040" y="883920"/>
                </a:lnTo>
                <a:lnTo>
                  <a:pt x="2697480" y="883920"/>
                </a:lnTo>
                <a:lnTo>
                  <a:pt x="2727960" y="792480"/>
                </a:lnTo>
                <a:lnTo>
                  <a:pt x="2667000" y="701040"/>
                </a:lnTo>
                <a:lnTo>
                  <a:pt x="2667000" y="571500"/>
                </a:lnTo>
                <a:lnTo>
                  <a:pt x="2720340" y="510540"/>
                </a:lnTo>
                <a:lnTo>
                  <a:pt x="2880360" y="487680"/>
                </a:lnTo>
                <a:lnTo>
                  <a:pt x="2956560" y="548640"/>
                </a:lnTo>
                <a:lnTo>
                  <a:pt x="2987040" y="571500"/>
                </a:lnTo>
                <a:lnTo>
                  <a:pt x="3017520" y="556260"/>
                </a:lnTo>
                <a:lnTo>
                  <a:pt x="3048000" y="525780"/>
                </a:lnTo>
                <a:lnTo>
                  <a:pt x="3139440" y="472440"/>
                </a:lnTo>
                <a:lnTo>
                  <a:pt x="3238500" y="441960"/>
                </a:lnTo>
                <a:lnTo>
                  <a:pt x="3284220" y="403860"/>
                </a:lnTo>
                <a:lnTo>
                  <a:pt x="3276600" y="365760"/>
                </a:lnTo>
                <a:lnTo>
                  <a:pt x="3230880" y="335280"/>
                </a:lnTo>
                <a:lnTo>
                  <a:pt x="3147060" y="320040"/>
                </a:lnTo>
                <a:lnTo>
                  <a:pt x="3139440" y="45720"/>
                </a:lnTo>
                <a:lnTo>
                  <a:pt x="3169920" y="7620"/>
                </a:lnTo>
                <a:close/>
              </a:path>
            </a:pathLst>
          </a:custGeom>
        </p:spPr>
      </p:pic>
      <p:sp>
        <p:nvSpPr>
          <p:cNvPr id="185" name="文本框 184">
            <a:extLst>
              <a:ext uri="{FF2B5EF4-FFF2-40B4-BE49-F238E27FC236}">
                <a16:creationId xmlns:a16="http://schemas.microsoft.com/office/drawing/2014/main" id="{08892EBD-FE4F-4B86-A702-98529F475DBE}"/>
              </a:ext>
            </a:extLst>
          </p:cNvPr>
          <p:cNvSpPr txBox="1"/>
          <p:nvPr/>
        </p:nvSpPr>
        <p:spPr>
          <a:xfrm>
            <a:off x="2992672" y="6607068"/>
            <a:ext cx="23819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Thermo Scientific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FC2FAFA0-E20B-42EF-9140-48610C2A5032}"/>
              </a:ext>
            </a:extLst>
          </p:cNvPr>
          <p:cNvSpPr txBox="1"/>
          <p:nvPr/>
        </p:nvSpPr>
        <p:spPr>
          <a:xfrm>
            <a:off x="3044644" y="2900179"/>
            <a:ext cx="14026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Bruker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58458A6F-4B53-4095-8EB4-031654C38E42}"/>
              </a:ext>
            </a:extLst>
          </p:cNvPr>
          <p:cNvGrpSpPr/>
          <p:nvPr/>
        </p:nvGrpSpPr>
        <p:grpSpPr>
          <a:xfrm>
            <a:off x="6176552" y="2725964"/>
            <a:ext cx="2018327" cy="1863080"/>
            <a:chOff x="4631526" y="2915956"/>
            <a:chExt cx="3677920" cy="2826784"/>
          </a:xfrm>
        </p:grpSpPr>
        <p:cxnSp>
          <p:nvCxnSpPr>
            <p:cNvPr id="199" name="直接箭头连接符 198">
              <a:extLst>
                <a:ext uri="{FF2B5EF4-FFF2-40B4-BE49-F238E27FC236}">
                  <a16:creationId xmlns:a16="http://schemas.microsoft.com/office/drawing/2014/main" id="{BBAE8FD1-A978-430D-8C7D-D0F699B2B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374" y="3040180"/>
              <a:ext cx="0" cy="2702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>
              <a:extLst>
                <a:ext uri="{FF2B5EF4-FFF2-40B4-BE49-F238E27FC236}">
                  <a16:creationId xmlns:a16="http://schemas.microsoft.com/office/drawing/2014/main" id="{8ABC9004-5B61-4285-A09F-9C340D3B9C82}"/>
                </a:ext>
              </a:extLst>
            </p:cNvPr>
            <p:cNvCxnSpPr>
              <a:cxnSpLocks/>
            </p:cNvCxnSpPr>
            <p:nvPr/>
          </p:nvCxnSpPr>
          <p:spPr>
            <a:xfrm>
              <a:off x="4631526" y="5571156"/>
              <a:ext cx="36779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8DF1CCF8-3B02-4521-A23E-765E554D59E2}"/>
                </a:ext>
              </a:extLst>
            </p:cNvPr>
            <p:cNvSpPr txBox="1"/>
            <p:nvPr/>
          </p:nvSpPr>
          <p:spPr>
            <a:xfrm>
              <a:off x="4812375" y="2915956"/>
              <a:ext cx="1691895" cy="7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Membrane</a:t>
              </a:r>
            </a:p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 Stiffness</a:t>
              </a:r>
              <a:endParaRPr lang="zh-CN" altLang="en-US" sz="1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AFF5994F-6E42-4D4D-84D9-D7D21B100FB0}"/>
              </a:ext>
            </a:extLst>
          </p:cNvPr>
          <p:cNvSpPr/>
          <p:nvPr/>
        </p:nvSpPr>
        <p:spPr>
          <a:xfrm>
            <a:off x="6549484" y="3590788"/>
            <a:ext cx="411461" cy="8630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矩形 208">
            <a:extLst>
              <a:ext uri="{FF2B5EF4-FFF2-40B4-BE49-F238E27FC236}">
                <a16:creationId xmlns:a16="http://schemas.microsoft.com/office/drawing/2014/main" id="{03ED7E90-73EB-4A89-9E5E-0B930BEFD137}"/>
              </a:ext>
            </a:extLst>
          </p:cNvPr>
          <p:cNvSpPr/>
          <p:nvPr/>
        </p:nvSpPr>
        <p:spPr>
          <a:xfrm>
            <a:off x="7302176" y="3146152"/>
            <a:ext cx="411461" cy="1310857"/>
          </a:xfrm>
          <a:prstGeom prst="rect">
            <a:avLst/>
          </a:prstGeom>
          <a:solidFill>
            <a:srgbClr val="FF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73C611-AB33-4D4F-B44D-E09B991CEC38}"/>
              </a:ext>
            </a:extLst>
          </p:cNvPr>
          <p:cNvGrpSpPr/>
          <p:nvPr/>
        </p:nvGrpSpPr>
        <p:grpSpPr>
          <a:xfrm>
            <a:off x="7383446" y="3019189"/>
            <a:ext cx="248920" cy="119343"/>
            <a:chOff x="8387080" y="3429000"/>
            <a:chExt cx="248920" cy="21717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EF88ED8-4A64-4EC0-97F5-798535CA125C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EB7A8424-F9D1-4FB2-8B56-2B79B5911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3EB41BC3-0960-409A-B98E-6D11D6BEB7E3}"/>
              </a:ext>
            </a:extLst>
          </p:cNvPr>
          <p:cNvGrpSpPr/>
          <p:nvPr/>
        </p:nvGrpSpPr>
        <p:grpSpPr>
          <a:xfrm>
            <a:off x="6611704" y="3412561"/>
            <a:ext cx="248920" cy="169503"/>
            <a:chOff x="8387080" y="3429000"/>
            <a:chExt cx="248920" cy="217170"/>
          </a:xfrm>
        </p:grpSpPr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608CB146-3CA0-4E5E-AA9E-A6BE9FA649D3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8C0EDCDE-1E93-45E8-82DF-9A42194145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E31C06AC-3B19-405E-9275-742979CB37A4}"/>
              </a:ext>
            </a:extLst>
          </p:cNvPr>
          <p:cNvSpPr txBox="1"/>
          <p:nvPr/>
        </p:nvSpPr>
        <p:spPr>
          <a:xfrm>
            <a:off x="6348446" y="4447036"/>
            <a:ext cx="913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Live</a:t>
            </a:r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 Cell</a:t>
            </a:r>
            <a:endParaRPr lang="zh-CN" altLang="en-US" sz="1400" dirty="0">
              <a:solidFill>
                <a:srgbClr val="00B05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FFA0E120-EB06-4F9E-9868-7D1AB5CF163F}"/>
              </a:ext>
            </a:extLst>
          </p:cNvPr>
          <p:cNvSpPr txBox="1"/>
          <p:nvPr/>
        </p:nvSpPr>
        <p:spPr>
          <a:xfrm>
            <a:off x="7128982" y="4450571"/>
            <a:ext cx="1033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7575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 Cell</a:t>
            </a:r>
            <a:endParaRPr lang="zh-CN" altLang="en-US" sz="1400" dirty="0">
              <a:solidFill>
                <a:srgbClr val="FF7575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AF4E36C-9A4C-49BB-A249-C2D9E5F3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45" y="802114"/>
            <a:ext cx="1722675" cy="17226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51B21E-6A2D-44FF-9BF8-BF4D4C84B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951" y="804882"/>
            <a:ext cx="1719785" cy="1722676"/>
          </a:xfrm>
          <a:prstGeom prst="rect">
            <a:avLst/>
          </a:prstGeom>
        </p:spPr>
      </p:pic>
      <p:sp>
        <p:nvSpPr>
          <p:cNvPr id="284" name="文本框 283">
            <a:extLst>
              <a:ext uri="{FF2B5EF4-FFF2-40B4-BE49-F238E27FC236}">
                <a16:creationId xmlns:a16="http://schemas.microsoft.com/office/drawing/2014/main" id="{AD4F3732-DFDA-439F-9664-D2CE710023B4}"/>
              </a:ext>
            </a:extLst>
          </p:cNvPr>
          <p:cNvSpPr txBox="1"/>
          <p:nvPr/>
        </p:nvSpPr>
        <p:spPr>
          <a:xfrm>
            <a:off x="5047759" y="1330340"/>
            <a:ext cx="1052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Pentoxifylline</a:t>
            </a:r>
            <a:endParaRPr lang="zh-CN" altLang="en-US" sz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5" name="箭头: 右 284">
            <a:extLst>
              <a:ext uri="{FF2B5EF4-FFF2-40B4-BE49-F238E27FC236}">
                <a16:creationId xmlns:a16="http://schemas.microsoft.com/office/drawing/2014/main" id="{7989402F-019B-4111-90DE-DD6EC8F039AD}"/>
              </a:ext>
            </a:extLst>
          </p:cNvPr>
          <p:cNvSpPr/>
          <p:nvPr/>
        </p:nvSpPr>
        <p:spPr>
          <a:xfrm>
            <a:off x="5056916" y="1552292"/>
            <a:ext cx="1034643" cy="2795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6" name="文本框 285">
            <a:extLst>
              <a:ext uri="{FF2B5EF4-FFF2-40B4-BE49-F238E27FC236}">
                <a16:creationId xmlns:a16="http://schemas.microsoft.com/office/drawing/2014/main" id="{1819941A-665A-431F-B3B1-10E947181A74}"/>
              </a:ext>
            </a:extLst>
          </p:cNvPr>
          <p:cNvSpPr txBox="1"/>
          <p:nvPr/>
        </p:nvSpPr>
        <p:spPr>
          <a:xfrm>
            <a:off x="7990320" y="3980097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Nikolaev et. al., 2014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1AFEAEC-A1DA-4185-B12D-1FDE3F55697B}"/>
              </a:ext>
            </a:extLst>
          </p:cNvPr>
          <p:cNvCxnSpPr>
            <a:cxnSpLocks/>
          </p:cNvCxnSpPr>
          <p:nvPr/>
        </p:nvCxnSpPr>
        <p:spPr>
          <a:xfrm>
            <a:off x="0" y="4794026"/>
            <a:ext cx="91541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17331ACC-380E-44D7-895B-1383660BACFE}"/>
              </a:ext>
            </a:extLst>
          </p:cNvPr>
          <p:cNvCxnSpPr>
            <a:cxnSpLocks/>
          </p:cNvCxnSpPr>
          <p:nvPr/>
        </p:nvCxnSpPr>
        <p:spPr>
          <a:xfrm>
            <a:off x="-20320" y="2658161"/>
            <a:ext cx="91643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 287">
            <a:extLst>
              <a:ext uri="{FF2B5EF4-FFF2-40B4-BE49-F238E27FC236}">
                <a16:creationId xmlns:a16="http://schemas.microsoft.com/office/drawing/2014/main" id="{8E7F120C-33B5-47C4-8029-F511DDCEC233}"/>
              </a:ext>
            </a:extLst>
          </p:cNvPr>
          <p:cNvSpPr/>
          <p:nvPr/>
        </p:nvSpPr>
        <p:spPr>
          <a:xfrm>
            <a:off x="0" y="565969"/>
            <a:ext cx="9154158" cy="2086748"/>
          </a:xfrm>
          <a:prstGeom prst="rect">
            <a:avLst/>
          </a:prstGeom>
          <a:solidFill>
            <a:srgbClr val="3B38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3F34724-3693-4649-BF21-617F0BF9E25F}"/>
              </a:ext>
            </a:extLst>
          </p:cNvPr>
          <p:cNvSpPr/>
          <p:nvPr/>
        </p:nvSpPr>
        <p:spPr>
          <a:xfrm>
            <a:off x="0" y="567878"/>
            <a:ext cx="9154158" cy="2086748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A5EAC17-B9AD-42F0-BCF8-98D86319C060}"/>
              </a:ext>
            </a:extLst>
          </p:cNvPr>
          <p:cNvSpPr/>
          <p:nvPr/>
        </p:nvSpPr>
        <p:spPr>
          <a:xfrm>
            <a:off x="0" y="2647729"/>
            <a:ext cx="9154158" cy="2140851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CE42136-52F9-4C50-8A4D-D9AFA4A68838}"/>
              </a:ext>
            </a:extLst>
          </p:cNvPr>
          <p:cNvSpPr txBox="1"/>
          <p:nvPr/>
        </p:nvSpPr>
        <p:spPr>
          <a:xfrm>
            <a:off x="8194879" y="5743965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 et. al., 2019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C933E5E5-04A8-4822-8BBA-C5034A55E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753" y="4811194"/>
            <a:ext cx="2461386" cy="209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75">
            <a:extLst>
              <a:ext uri="{FF2B5EF4-FFF2-40B4-BE49-F238E27FC236}">
                <a16:creationId xmlns:a16="http://schemas.microsoft.com/office/drawing/2014/main" id="{AFA3A6B4-415E-4547-92A9-4A4B19CC511A}"/>
              </a:ext>
            </a:extLst>
          </p:cNvPr>
          <p:cNvSpPr txBox="1"/>
          <p:nvPr/>
        </p:nvSpPr>
        <p:spPr>
          <a:xfrm>
            <a:off x="8039157" y="2008457"/>
            <a:ext cx="3428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 err="1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Kovacic</a:t>
            </a:r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 et. al., 2006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70B635F-79BB-40C6-8427-8C756C2AF87C}"/>
              </a:ext>
            </a:extLst>
          </p:cNvPr>
          <p:cNvSpPr txBox="1"/>
          <p:nvPr/>
        </p:nvSpPr>
        <p:spPr>
          <a:xfrm>
            <a:off x="148902" y="1448571"/>
            <a:ext cx="24095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Activating Substances</a:t>
            </a:r>
          </a:p>
          <a:p>
            <a:endParaRPr lang="en-US" altLang="zh-CN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  <a:p>
            <a:r>
              <a:rPr lang="en-US" altLang="zh-CN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	</a:t>
            </a:r>
            <a:endParaRPr lang="zh-CN" altLang="en-US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3D2A2028-5558-4C22-887C-0B6F98173D80}"/>
              </a:ext>
            </a:extLst>
          </p:cNvPr>
          <p:cNvSpPr/>
          <p:nvPr/>
        </p:nvSpPr>
        <p:spPr>
          <a:xfrm>
            <a:off x="0" y="12231"/>
            <a:ext cx="9143998" cy="57786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Cell Viability Tests in Laboratory Development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E42FA99-6A20-4950-8FEF-D17E5FE21AAF}"/>
              </a:ext>
            </a:extLst>
          </p:cNvPr>
          <p:cNvSpPr txBox="1"/>
          <p:nvPr/>
        </p:nvSpPr>
        <p:spPr>
          <a:xfrm>
            <a:off x="-94189" y="3382788"/>
            <a:ext cx="2895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Atomic Force </a:t>
            </a:r>
          </a:p>
          <a:p>
            <a:pPr algn="ctr"/>
            <a:r>
              <a:rPr lang="en-US" altLang="zh-CN" sz="2000" dirty="0"/>
              <a:t>Microscopy 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1E8D25FF-7043-4948-943C-511E55843ED4}"/>
              </a:ext>
            </a:extLst>
          </p:cNvPr>
          <p:cNvSpPr txBox="1"/>
          <p:nvPr/>
        </p:nvSpPr>
        <p:spPr>
          <a:xfrm>
            <a:off x="245877" y="5660946"/>
            <a:ext cx="2312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Raman Spectroscopy </a:t>
            </a:r>
          </a:p>
        </p:txBody>
      </p:sp>
      <p:pic>
        <p:nvPicPr>
          <p:cNvPr id="172" name="图片 171">
            <a:extLst>
              <a:ext uri="{FF2B5EF4-FFF2-40B4-BE49-F238E27FC236}">
                <a16:creationId xmlns:a16="http://schemas.microsoft.com/office/drawing/2014/main" id="{DDB56411-42AD-4A7C-8A19-D385E07A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7" t="6473" r="2220" b="1614"/>
          <a:stretch>
            <a:fillRect/>
          </a:stretch>
        </p:blipFill>
        <p:spPr>
          <a:xfrm>
            <a:off x="3108572" y="2805283"/>
            <a:ext cx="2110740" cy="1863080"/>
          </a:xfrm>
          <a:custGeom>
            <a:avLst/>
            <a:gdLst>
              <a:gd name="connsiteX0" fmla="*/ 1842977 w 2658140"/>
              <a:gd name="connsiteY0" fmla="*/ 0 h 2346251"/>
              <a:gd name="connsiteX1" fmla="*/ 1935126 w 2658140"/>
              <a:gd name="connsiteY1" fmla="*/ 49618 h 2346251"/>
              <a:gd name="connsiteX2" fmla="*/ 1942214 w 2658140"/>
              <a:gd name="connsiteY2" fmla="*/ 311888 h 2346251"/>
              <a:gd name="connsiteX3" fmla="*/ 2247014 w 2658140"/>
              <a:gd name="connsiteY3" fmla="*/ 354418 h 2346251"/>
              <a:gd name="connsiteX4" fmla="*/ 2367517 w 2658140"/>
              <a:gd name="connsiteY4" fmla="*/ 347330 h 2346251"/>
              <a:gd name="connsiteX5" fmla="*/ 2381694 w 2658140"/>
              <a:gd name="connsiteY5" fmla="*/ 425302 h 2346251"/>
              <a:gd name="connsiteX6" fmla="*/ 2544726 w 2658140"/>
              <a:gd name="connsiteY6" fmla="*/ 446567 h 2346251"/>
              <a:gd name="connsiteX7" fmla="*/ 2558903 w 2658140"/>
              <a:gd name="connsiteY7" fmla="*/ 531628 h 2346251"/>
              <a:gd name="connsiteX8" fmla="*/ 2495107 w 2658140"/>
              <a:gd name="connsiteY8" fmla="*/ 574158 h 2346251"/>
              <a:gd name="connsiteX9" fmla="*/ 2367517 w 2658140"/>
              <a:gd name="connsiteY9" fmla="*/ 609600 h 2346251"/>
              <a:gd name="connsiteX10" fmla="*/ 2247014 w 2658140"/>
              <a:gd name="connsiteY10" fmla="*/ 602511 h 2346251"/>
              <a:gd name="connsiteX11" fmla="*/ 2247014 w 2658140"/>
              <a:gd name="connsiteY11" fmla="*/ 637953 h 2346251"/>
              <a:gd name="connsiteX12" fmla="*/ 2367517 w 2658140"/>
              <a:gd name="connsiteY12" fmla="*/ 659218 h 2346251"/>
              <a:gd name="connsiteX13" fmla="*/ 2395870 w 2658140"/>
              <a:gd name="connsiteY13" fmla="*/ 737190 h 2346251"/>
              <a:gd name="connsiteX14" fmla="*/ 2410047 w 2658140"/>
              <a:gd name="connsiteY14" fmla="*/ 808074 h 2346251"/>
              <a:gd name="connsiteX15" fmla="*/ 2402959 w 2658140"/>
              <a:gd name="connsiteY15" fmla="*/ 864781 h 2346251"/>
              <a:gd name="connsiteX16" fmla="*/ 2388782 w 2658140"/>
              <a:gd name="connsiteY16" fmla="*/ 914400 h 2346251"/>
              <a:gd name="connsiteX17" fmla="*/ 2360428 w 2658140"/>
              <a:gd name="connsiteY17" fmla="*/ 964018 h 2346251"/>
              <a:gd name="connsiteX18" fmla="*/ 2332075 w 2658140"/>
              <a:gd name="connsiteY18" fmla="*/ 999460 h 2346251"/>
              <a:gd name="connsiteX19" fmla="*/ 2310810 w 2658140"/>
              <a:gd name="connsiteY19" fmla="*/ 999460 h 2346251"/>
              <a:gd name="connsiteX20" fmla="*/ 2324987 w 2658140"/>
              <a:gd name="connsiteY20" fmla="*/ 1041990 h 2346251"/>
              <a:gd name="connsiteX21" fmla="*/ 2388782 w 2658140"/>
              <a:gd name="connsiteY21" fmla="*/ 1077432 h 2346251"/>
              <a:gd name="connsiteX22" fmla="*/ 2495107 w 2658140"/>
              <a:gd name="connsiteY22" fmla="*/ 1127051 h 2346251"/>
              <a:gd name="connsiteX23" fmla="*/ 2544726 w 2658140"/>
              <a:gd name="connsiteY23" fmla="*/ 1169581 h 2346251"/>
              <a:gd name="connsiteX24" fmla="*/ 2587256 w 2658140"/>
              <a:gd name="connsiteY24" fmla="*/ 1240465 h 2346251"/>
              <a:gd name="connsiteX25" fmla="*/ 2587256 w 2658140"/>
              <a:gd name="connsiteY25" fmla="*/ 1375144 h 2346251"/>
              <a:gd name="connsiteX26" fmla="*/ 2601433 w 2658140"/>
              <a:gd name="connsiteY26" fmla="*/ 1424762 h 2346251"/>
              <a:gd name="connsiteX27" fmla="*/ 2658140 w 2658140"/>
              <a:gd name="connsiteY27" fmla="*/ 1446028 h 2346251"/>
              <a:gd name="connsiteX28" fmla="*/ 2651052 w 2658140"/>
              <a:gd name="connsiteY28" fmla="*/ 1488558 h 2346251"/>
              <a:gd name="connsiteX29" fmla="*/ 2622698 w 2658140"/>
              <a:gd name="connsiteY29" fmla="*/ 1516911 h 2346251"/>
              <a:gd name="connsiteX30" fmla="*/ 2580168 w 2658140"/>
              <a:gd name="connsiteY30" fmla="*/ 1516911 h 2346251"/>
              <a:gd name="connsiteX31" fmla="*/ 2608521 w 2658140"/>
              <a:gd name="connsiteY31" fmla="*/ 1672855 h 2346251"/>
              <a:gd name="connsiteX32" fmla="*/ 2615610 w 2658140"/>
              <a:gd name="connsiteY32" fmla="*/ 1779181 h 2346251"/>
              <a:gd name="connsiteX33" fmla="*/ 2495107 w 2658140"/>
              <a:gd name="connsiteY33" fmla="*/ 1928037 h 2346251"/>
              <a:gd name="connsiteX34" fmla="*/ 2424224 w 2658140"/>
              <a:gd name="connsiteY34" fmla="*/ 1963479 h 2346251"/>
              <a:gd name="connsiteX35" fmla="*/ 2339163 w 2658140"/>
              <a:gd name="connsiteY35" fmla="*/ 1942214 h 2346251"/>
              <a:gd name="connsiteX36" fmla="*/ 2204484 w 2658140"/>
              <a:gd name="connsiteY36" fmla="*/ 1928037 h 2346251"/>
              <a:gd name="connsiteX37" fmla="*/ 2140689 w 2658140"/>
              <a:gd name="connsiteY37" fmla="*/ 1928037 h 2346251"/>
              <a:gd name="connsiteX38" fmla="*/ 2069805 w 2658140"/>
              <a:gd name="connsiteY38" fmla="*/ 1991832 h 2346251"/>
              <a:gd name="connsiteX39" fmla="*/ 1651591 w 2658140"/>
              <a:gd name="connsiteY39" fmla="*/ 2346251 h 2346251"/>
              <a:gd name="connsiteX40" fmla="*/ 1524000 w 2658140"/>
              <a:gd name="connsiteY40" fmla="*/ 2339162 h 2346251"/>
              <a:gd name="connsiteX41" fmla="*/ 0 w 2658140"/>
              <a:gd name="connsiteY41" fmla="*/ 1736651 h 2346251"/>
              <a:gd name="connsiteX42" fmla="*/ 0 w 2658140"/>
              <a:gd name="connsiteY42" fmla="*/ 1325525 h 2346251"/>
              <a:gd name="connsiteX43" fmla="*/ 262270 w 2658140"/>
              <a:gd name="connsiteY43" fmla="*/ 616688 h 2346251"/>
              <a:gd name="connsiteX44" fmla="*/ 1481470 w 2658140"/>
              <a:gd name="connsiteY44" fmla="*/ 602511 h 2346251"/>
              <a:gd name="connsiteX45" fmla="*/ 1609061 w 2658140"/>
              <a:gd name="connsiteY45" fmla="*/ 602511 h 2346251"/>
              <a:gd name="connsiteX46" fmla="*/ 1623238 w 2658140"/>
              <a:gd name="connsiteY46" fmla="*/ 77972 h 2346251"/>
              <a:gd name="connsiteX47" fmla="*/ 1672856 w 2658140"/>
              <a:gd name="connsiteY47" fmla="*/ 7088 h 234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58140" h="2346251">
                <a:moveTo>
                  <a:pt x="1842977" y="0"/>
                </a:moveTo>
                <a:lnTo>
                  <a:pt x="1935126" y="49618"/>
                </a:lnTo>
                <a:lnTo>
                  <a:pt x="1942214" y="311888"/>
                </a:lnTo>
                <a:lnTo>
                  <a:pt x="2247014" y="354418"/>
                </a:lnTo>
                <a:lnTo>
                  <a:pt x="2367517" y="347330"/>
                </a:lnTo>
                <a:lnTo>
                  <a:pt x="2381694" y="425302"/>
                </a:lnTo>
                <a:lnTo>
                  <a:pt x="2544726" y="446567"/>
                </a:lnTo>
                <a:lnTo>
                  <a:pt x="2558903" y="531628"/>
                </a:lnTo>
                <a:lnTo>
                  <a:pt x="2495107" y="574158"/>
                </a:lnTo>
                <a:lnTo>
                  <a:pt x="2367517" y="609600"/>
                </a:lnTo>
                <a:lnTo>
                  <a:pt x="2247014" y="602511"/>
                </a:lnTo>
                <a:lnTo>
                  <a:pt x="2247014" y="637953"/>
                </a:lnTo>
                <a:lnTo>
                  <a:pt x="2367517" y="659218"/>
                </a:lnTo>
                <a:lnTo>
                  <a:pt x="2395870" y="737190"/>
                </a:lnTo>
                <a:lnTo>
                  <a:pt x="2410047" y="808074"/>
                </a:lnTo>
                <a:lnTo>
                  <a:pt x="2402959" y="864781"/>
                </a:lnTo>
                <a:lnTo>
                  <a:pt x="2388782" y="914400"/>
                </a:lnTo>
                <a:lnTo>
                  <a:pt x="2360428" y="964018"/>
                </a:lnTo>
                <a:lnTo>
                  <a:pt x="2332075" y="999460"/>
                </a:lnTo>
                <a:lnTo>
                  <a:pt x="2310810" y="999460"/>
                </a:lnTo>
                <a:lnTo>
                  <a:pt x="2324987" y="1041990"/>
                </a:lnTo>
                <a:lnTo>
                  <a:pt x="2388782" y="1077432"/>
                </a:lnTo>
                <a:lnTo>
                  <a:pt x="2495107" y="1127051"/>
                </a:lnTo>
                <a:lnTo>
                  <a:pt x="2544726" y="1169581"/>
                </a:lnTo>
                <a:lnTo>
                  <a:pt x="2587256" y="1240465"/>
                </a:lnTo>
                <a:lnTo>
                  <a:pt x="2587256" y="1375144"/>
                </a:lnTo>
                <a:lnTo>
                  <a:pt x="2601433" y="1424762"/>
                </a:lnTo>
                <a:lnTo>
                  <a:pt x="2658140" y="1446028"/>
                </a:lnTo>
                <a:lnTo>
                  <a:pt x="2651052" y="1488558"/>
                </a:lnTo>
                <a:lnTo>
                  <a:pt x="2622698" y="1516911"/>
                </a:lnTo>
                <a:lnTo>
                  <a:pt x="2580168" y="1516911"/>
                </a:lnTo>
                <a:lnTo>
                  <a:pt x="2608521" y="1672855"/>
                </a:lnTo>
                <a:lnTo>
                  <a:pt x="2615610" y="1779181"/>
                </a:lnTo>
                <a:lnTo>
                  <a:pt x="2495107" y="1928037"/>
                </a:lnTo>
                <a:lnTo>
                  <a:pt x="2424224" y="1963479"/>
                </a:lnTo>
                <a:lnTo>
                  <a:pt x="2339163" y="1942214"/>
                </a:lnTo>
                <a:lnTo>
                  <a:pt x="2204484" y="1928037"/>
                </a:lnTo>
                <a:lnTo>
                  <a:pt x="2140689" y="1928037"/>
                </a:lnTo>
                <a:lnTo>
                  <a:pt x="2069805" y="1991832"/>
                </a:lnTo>
                <a:lnTo>
                  <a:pt x="1651591" y="2346251"/>
                </a:lnTo>
                <a:lnTo>
                  <a:pt x="1524000" y="2339162"/>
                </a:lnTo>
                <a:lnTo>
                  <a:pt x="0" y="1736651"/>
                </a:lnTo>
                <a:lnTo>
                  <a:pt x="0" y="1325525"/>
                </a:lnTo>
                <a:lnTo>
                  <a:pt x="262270" y="616688"/>
                </a:lnTo>
                <a:lnTo>
                  <a:pt x="1481470" y="602511"/>
                </a:lnTo>
                <a:lnTo>
                  <a:pt x="1609061" y="602511"/>
                </a:lnTo>
                <a:lnTo>
                  <a:pt x="1623238" y="77972"/>
                </a:lnTo>
                <a:lnTo>
                  <a:pt x="1672856" y="7088"/>
                </a:lnTo>
                <a:close/>
              </a:path>
            </a:pathLst>
          </a:custGeom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54716127-2499-42F5-A25B-332023D4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5" t="16167" r="2796" b="16167"/>
          <a:stretch>
            <a:fillRect/>
          </a:stretch>
        </p:blipFill>
        <p:spPr>
          <a:xfrm>
            <a:off x="3044644" y="4926209"/>
            <a:ext cx="2381906" cy="1680859"/>
          </a:xfrm>
          <a:custGeom>
            <a:avLst/>
            <a:gdLst>
              <a:gd name="connsiteX0" fmla="*/ 3634740 w 6576060"/>
              <a:gd name="connsiteY0" fmla="*/ 0 h 4640580"/>
              <a:gd name="connsiteX1" fmla="*/ 3634740 w 6576060"/>
              <a:gd name="connsiteY1" fmla="*/ 266700 h 4640580"/>
              <a:gd name="connsiteX2" fmla="*/ 3550920 w 6576060"/>
              <a:gd name="connsiteY2" fmla="*/ 297180 h 4640580"/>
              <a:gd name="connsiteX3" fmla="*/ 3543300 w 6576060"/>
              <a:gd name="connsiteY3" fmla="*/ 365760 h 4640580"/>
              <a:gd name="connsiteX4" fmla="*/ 3627120 w 6576060"/>
              <a:gd name="connsiteY4" fmla="*/ 388620 h 4640580"/>
              <a:gd name="connsiteX5" fmla="*/ 3627120 w 6576060"/>
              <a:gd name="connsiteY5" fmla="*/ 662940 h 4640580"/>
              <a:gd name="connsiteX6" fmla="*/ 3657600 w 6576060"/>
              <a:gd name="connsiteY6" fmla="*/ 662940 h 4640580"/>
              <a:gd name="connsiteX7" fmla="*/ 3665220 w 6576060"/>
              <a:gd name="connsiteY7" fmla="*/ 533400 h 4640580"/>
              <a:gd name="connsiteX8" fmla="*/ 3718560 w 6576060"/>
              <a:gd name="connsiteY8" fmla="*/ 510540 h 4640580"/>
              <a:gd name="connsiteX9" fmla="*/ 3855720 w 6576060"/>
              <a:gd name="connsiteY9" fmla="*/ 457200 h 4640580"/>
              <a:gd name="connsiteX10" fmla="*/ 4396740 w 6576060"/>
              <a:gd name="connsiteY10" fmla="*/ 457200 h 4640580"/>
              <a:gd name="connsiteX11" fmla="*/ 4457700 w 6576060"/>
              <a:gd name="connsiteY11" fmla="*/ 502920 h 4640580"/>
              <a:gd name="connsiteX12" fmla="*/ 4457700 w 6576060"/>
              <a:gd name="connsiteY12" fmla="*/ 1005840 h 4640580"/>
              <a:gd name="connsiteX13" fmla="*/ 4549140 w 6576060"/>
              <a:gd name="connsiteY13" fmla="*/ 1013460 h 4640580"/>
              <a:gd name="connsiteX14" fmla="*/ 5006340 w 6576060"/>
              <a:gd name="connsiteY14" fmla="*/ 1036320 h 4640580"/>
              <a:gd name="connsiteX15" fmla="*/ 5097780 w 6576060"/>
              <a:gd name="connsiteY15" fmla="*/ 1066800 h 4640580"/>
              <a:gd name="connsiteX16" fmla="*/ 5097780 w 6576060"/>
              <a:gd name="connsiteY16" fmla="*/ 1127760 h 4640580"/>
              <a:gd name="connsiteX17" fmla="*/ 5082540 w 6576060"/>
              <a:gd name="connsiteY17" fmla="*/ 1920240 h 4640580"/>
              <a:gd name="connsiteX18" fmla="*/ 5440680 w 6576060"/>
              <a:gd name="connsiteY18" fmla="*/ 2049780 h 4640580"/>
              <a:gd name="connsiteX19" fmla="*/ 5463540 w 6576060"/>
              <a:gd name="connsiteY19" fmla="*/ 2103120 h 4640580"/>
              <a:gd name="connsiteX20" fmla="*/ 5494020 w 6576060"/>
              <a:gd name="connsiteY20" fmla="*/ 2598420 h 4640580"/>
              <a:gd name="connsiteX21" fmla="*/ 5585460 w 6576060"/>
              <a:gd name="connsiteY21" fmla="*/ 2590800 h 4640580"/>
              <a:gd name="connsiteX22" fmla="*/ 5829300 w 6576060"/>
              <a:gd name="connsiteY22" fmla="*/ 2613660 h 4640580"/>
              <a:gd name="connsiteX23" fmla="*/ 6134100 w 6576060"/>
              <a:gd name="connsiteY23" fmla="*/ 2636520 h 4640580"/>
              <a:gd name="connsiteX24" fmla="*/ 6377940 w 6576060"/>
              <a:gd name="connsiteY24" fmla="*/ 2674620 h 4640580"/>
              <a:gd name="connsiteX25" fmla="*/ 6393180 w 6576060"/>
              <a:gd name="connsiteY25" fmla="*/ 2743200 h 4640580"/>
              <a:gd name="connsiteX26" fmla="*/ 6416040 w 6576060"/>
              <a:gd name="connsiteY26" fmla="*/ 3253740 h 4640580"/>
              <a:gd name="connsiteX27" fmla="*/ 6477000 w 6576060"/>
              <a:gd name="connsiteY27" fmla="*/ 3253740 h 4640580"/>
              <a:gd name="connsiteX28" fmla="*/ 6522720 w 6576060"/>
              <a:gd name="connsiteY28" fmla="*/ 3238500 h 4640580"/>
              <a:gd name="connsiteX29" fmla="*/ 6515100 w 6576060"/>
              <a:gd name="connsiteY29" fmla="*/ 3169920 h 4640580"/>
              <a:gd name="connsiteX30" fmla="*/ 6469380 w 6576060"/>
              <a:gd name="connsiteY30" fmla="*/ 2887980 h 4640580"/>
              <a:gd name="connsiteX31" fmla="*/ 6484620 w 6576060"/>
              <a:gd name="connsiteY31" fmla="*/ 2834640 h 4640580"/>
              <a:gd name="connsiteX32" fmla="*/ 6515100 w 6576060"/>
              <a:gd name="connsiteY32" fmla="*/ 2804160 h 4640580"/>
              <a:gd name="connsiteX33" fmla="*/ 6530340 w 6576060"/>
              <a:gd name="connsiteY33" fmla="*/ 2834640 h 4640580"/>
              <a:gd name="connsiteX34" fmla="*/ 6576060 w 6576060"/>
              <a:gd name="connsiteY34" fmla="*/ 3055620 h 4640580"/>
              <a:gd name="connsiteX35" fmla="*/ 6576060 w 6576060"/>
              <a:gd name="connsiteY35" fmla="*/ 3238500 h 4640580"/>
              <a:gd name="connsiteX36" fmla="*/ 6553200 w 6576060"/>
              <a:gd name="connsiteY36" fmla="*/ 3413760 h 4640580"/>
              <a:gd name="connsiteX37" fmla="*/ 6431280 w 6576060"/>
              <a:gd name="connsiteY37" fmla="*/ 3421380 h 4640580"/>
              <a:gd name="connsiteX38" fmla="*/ 6416040 w 6576060"/>
              <a:gd name="connsiteY38" fmla="*/ 3467100 h 4640580"/>
              <a:gd name="connsiteX39" fmla="*/ 6408420 w 6576060"/>
              <a:gd name="connsiteY39" fmla="*/ 3581400 h 4640580"/>
              <a:gd name="connsiteX40" fmla="*/ 6355080 w 6576060"/>
              <a:gd name="connsiteY40" fmla="*/ 3741420 h 4640580"/>
              <a:gd name="connsiteX41" fmla="*/ 6332220 w 6576060"/>
              <a:gd name="connsiteY41" fmla="*/ 3832860 h 4640580"/>
              <a:gd name="connsiteX42" fmla="*/ 6316980 w 6576060"/>
              <a:gd name="connsiteY42" fmla="*/ 3893820 h 4640580"/>
              <a:gd name="connsiteX43" fmla="*/ 6309360 w 6576060"/>
              <a:gd name="connsiteY43" fmla="*/ 3970020 h 4640580"/>
              <a:gd name="connsiteX44" fmla="*/ 6073140 w 6576060"/>
              <a:gd name="connsiteY44" fmla="*/ 3947160 h 4640580"/>
              <a:gd name="connsiteX45" fmla="*/ 5722620 w 6576060"/>
              <a:gd name="connsiteY45" fmla="*/ 3962400 h 4640580"/>
              <a:gd name="connsiteX46" fmla="*/ 5608320 w 6576060"/>
              <a:gd name="connsiteY46" fmla="*/ 4000500 h 4640580"/>
              <a:gd name="connsiteX47" fmla="*/ 5410200 w 6576060"/>
              <a:gd name="connsiteY47" fmla="*/ 4145280 h 4640580"/>
              <a:gd name="connsiteX48" fmla="*/ 5143500 w 6576060"/>
              <a:gd name="connsiteY48" fmla="*/ 4442460 h 4640580"/>
              <a:gd name="connsiteX49" fmla="*/ 4937760 w 6576060"/>
              <a:gd name="connsiteY49" fmla="*/ 4564380 h 4640580"/>
              <a:gd name="connsiteX50" fmla="*/ 4602480 w 6576060"/>
              <a:gd name="connsiteY50" fmla="*/ 4640580 h 4640580"/>
              <a:gd name="connsiteX51" fmla="*/ 3848100 w 6576060"/>
              <a:gd name="connsiteY51" fmla="*/ 4625340 h 4640580"/>
              <a:gd name="connsiteX52" fmla="*/ 3116580 w 6576060"/>
              <a:gd name="connsiteY52" fmla="*/ 4587240 h 4640580"/>
              <a:gd name="connsiteX53" fmla="*/ 1760220 w 6576060"/>
              <a:gd name="connsiteY53" fmla="*/ 4472940 h 4640580"/>
              <a:gd name="connsiteX54" fmla="*/ 1562100 w 6576060"/>
              <a:gd name="connsiteY54" fmla="*/ 4427220 h 4640580"/>
              <a:gd name="connsiteX55" fmla="*/ 1539240 w 6576060"/>
              <a:gd name="connsiteY55" fmla="*/ 4389120 h 4640580"/>
              <a:gd name="connsiteX56" fmla="*/ 1577340 w 6576060"/>
              <a:gd name="connsiteY56" fmla="*/ 4328160 h 4640580"/>
              <a:gd name="connsiteX57" fmla="*/ 1539240 w 6576060"/>
              <a:gd name="connsiteY57" fmla="*/ 4305300 h 4640580"/>
              <a:gd name="connsiteX58" fmla="*/ 1181100 w 6576060"/>
              <a:gd name="connsiteY58" fmla="*/ 4244340 h 4640580"/>
              <a:gd name="connsiteX59" fmla="*/ 769620 w 6576060"/>
              <a:gd name="connsiteY59" fmla="*/ 4191000 h 4640580"/>
              <a:gd name="connsiteX60" fmla="*/ 304800 w 6576060"/>
              <a:gd name="connsiteY60" fmla="*/ 4152900 h 4640580"/>
              <a:gd name="connsiteX61" fmla="*/ 144780 w 6576060"/>
              <a:gd name="connsiteY61" fmla="*/ 4076700 h 4640580"/>
              <a:gd name="connsiteX62" fmla="*/ 30480 w 6576060"/>
              <a:gd name="connsiteY62" fmla="*/ 3855720 h 4640580"/>
              <a:gd name="connsiteX63" fmla="*/ 38100 w 6576060"/>
              <a:gd name="connsiteY63" fmla="*/ 3764280 h 4640580"/>
              <a:gd name="connsiteX64" fmla="*/ 15240 w 6576060"/>
              <a:gd name="connsiteY64" fmla="*/ 3665220 h 4640580"/>
              <a:gd name="connsiteX65" fmla="*/ 7620 w 6576060"/>
              <a:gd name="connsiteY65" fmla="*/ 3375660 h 4640580"/>
              <a:gd name="connsiteX66" fmla="*/ 0 w 6576060"/>
              <a:gd name="connsiteY66" fmla="*/ 3086100 h 4640580"/>
              <a:gd name="connsiteX67" fmla="*/ 38100 w 6576060"/>
              <a:gd name="connsiteY67" fmla="*/ 2453640 h 4640580"/>
              <a:gd name="connsiteX68" fmla="*/ 45720 w 6576060"/>
              <a:gd name="connsiteY68" fmla="*/ 2156460 h 4640580"/>
              <a:gd name="connsiteX69" fmla="*/ 76200 w 6576060"/>
              <a:gd name="connsiteY69" fmla="*/ 2087880 h 4640580"/>
              <a:gd name="connsiteX70" fmla="*/ 99060 w 6576060"/>
              <a:gd name="connsiteY70" fmla="*/ 2026920 h 4640580"/>
              <a:gd name="connsiteX71" fmla="*/ 106680 w 6576060"/>
              <a:gd name="connsiteY71" fmla="*/ 1965960 h 4640580"/>
              <a:gd name="connsiteX72" fmla="*/ 137160 w 6576060"/>
              <a:gd name="connsiteY72" fmla="*/ 1859280 h 4640580"/>
              <a:gd name="connsiteX73" fmla="*/ 175260 w 6576060"/>
              <a:gd name="connsiteY73" fmla="*/ 1767840 h 4640580"/>
              <a:gd name="connsiteX74" fmla="*/ 167640 w 6576060"/>
              <a:gd name="connsiteY74" fmla="*/ 1729740 h 4640580"/>
              <a:gd name="connsiteX75" fmla="*/ 129540 w 6576060"/>
              <a:gd name="connsiteY75" fmla="*/ 1691640 h 4640580"/>
              <a:gd name="connsiteX76" fmla="*/ 83820 w 6576060"/>
              <a:gd name="connsiteY76" fmla="*/ 1653540 h 4640580"/>
              <a:gd name="connsiteX77" fmla="*/ 99060 w 6576060"/>
              <a:gd name="connsiteY77" fmla="*/ 1417320 h 4640580"/>
              <a:gd name="connsiteX78" fmla="*/ 144780 w 6576060"/>
              <a:gd name="connsiteY78" fmla="*/ 1394460 h 4640580"/>
              <a:gd name="connsiteX79" fmla="*/ 182880 w 6576060"/>
              <a:gd name="connsiteY79" fmla="*/ 1379220 h 4640580"/>
              <a:gd name="connsiteX80" fmla="*/ 213360 w 6576060"/>
              <a:gd name="connsiteY80" fmla="*/ 1356360 h 4640580"/>
              <a:gd name="connsiteX81" fmla="*/ 259080 w 6576060"/>
              <a:gd name="connsiteY81" fmla="*/ 1295400 h 4640580"/>
              <a:gd name="connsiteX82" fmla="*/ 289560 w 6576060"/>
              <a:gd name="connsiteY82" fmla="*/ 1181100 h 4640580"/>
              <a:gd name="connsiteX83" fmla="*/ 289560 w 6576060"/>
              <a:gd name="connsiteY83" fmla="*/ 1066800 h 4640580"/>
              <a:gd name="connsiteX84" fmla="*/ 358140 w 6576060"/>
              <a:gd name="connsiteY84" fmla="*/ 1013460 h 4640580"/>
              <a:gd name="connsiteX85" fmla="*/ 487680 w 6576060"/>
              <a:gd name="connsiteY85" fmla="*/ 990600 h 4640580"/>
              <a:gd name="connsiteX86" fmla="*/ 586740 w 6576060"/>
              <a:gd name="connsiteY86" fmla="*/ 990600 h 4640580"/>
              <a:gd name="connsiteX87" fmla="*/ 685800 w 6576060"/>
              <a:gd name="connsiteY87" fmla="*/ 967740 h 4640580"/>
              <a:gd name="connsiteX88" fmla="*/ 899160 w 6576060"/>
              <a:gd name="connsiteY88" fmla="*/ 899160 h 4640580"/>
              <a:gd name="connsiteX89" fmla="*/ 1219200 w 6576060"/>
              <a:gd name="connsiteY89" fmla="*/ 899160 h 4640580"/>
              <a:gd name="connsiteX90" fmla="*/ 1333500 w 6576060"/>
              <a:gd name="connsiteY90" fmla="*/ 868680 h 4640580"/>
              <a:gd name="connsiteX91" fmla="*/ 1493520 w 6576060"/>
              <a:gd name="connsiteY91" fmla="*/ 899160 h 4640580"/>
              <a:gd name="connsiteX92" fmla="*/ 1950720 w 6576060"/>
              <a:gd name="connsiteY92" fmla="*/ 922020 h 4640580"/>
              <a:gd name="connsiteX93" fmla="*/ 2087880 w 6576060"/>
              <a:gd name="connsiteY93" fmla="*/ 982980 h 4640580"/>
              <a:gd name="connsiteX94" fmla="*/ 2377440 w 6576060"/>
              <a:gd name="connsiteY94" fmla="*/ 982980 h 4640580"/>
              <a:gd name="connsiteX95" fmla="*/ 2423160 w 6576060"/>
              <a:gd name="connsiteY95" fmla="*/ 906780 h 4640580"/>
              <a:gd name="connsiteX96" fmla="*/ 2506980 w 6576060"/>
              <a:gd name="connsiteY96" fmla="*/ 876300 h 4640580"/>
              <a:gd name="connsiteX97" fmla="*/ 2606040 w 6576060"/>
              <a:gd name="connsiteY97" fmla="*/ 883920 h 4640580"/>
              <a:gd name="connsiteX98" fmla="*/ 2697480 w 6576060"/>
              <a:gd name="connsiteY98" fmla="*/ 883920 h 4640580"/>
              <a:gd name="connsiteX99" fmla="*/ 2727960 w 6576060"/>
              <a:gd name="connsiteY99" fmla="*/ 792480 h 4640580"/>
              <a:gd name="connsiteX100" fmla="*/ 2667000 w 6576060"/>
              <a:gd name="connsiteY100" fmla="*/ 701040 h 4640580"/>
              <a:gd name="connsiteX101" fmla="*/ 2667000 w 6576060"/>
              <a:gd name="connsiteY101" fmla="*/ 571500 h 4640580"/>
              <a:gd name="connsiteX102" fmla="*/ 2720340 w 6576060"/>
              <a:gd name="connsiteY102" fmla="*/ 510540 h 4640580"/>
              <a:gd name="connsiteX103" fmla="*/ 2880360 w 6576060"/>
              <a:gd name="connsiteY103" fmla="*/ 487680 h 4640580"/>
              <a:gd name="connsiteX104" fmla="*/ 2956560 w 6576060"/>
              <a:gd name="connsiteY104" fmla="*/ 548640 h 4640580"/>
              <a:gd name="connsiteX105" fmla="*/ 2987040 w 6576060"/>
              <a:gd name="connsiteY105" fmla="*/ 571500 h 4640580"/>
              <a:gd name="connsiteX106" fmla="*/ 3017520 w 6576060"/>
              <a:gd name="connsiteY106" fmla="*/ 556260 h 4640580"/>
              <a:gd name="connsiteX107" fmla="*/ 3048000 w 6576060"/>
              <a:gd name="connsiteY107" fmla="*/ 525780 h 4640580"/>
              <a:gd name="connsiteX108" fmla="*/ 3139440 w 6576060"/>
              <a:gd name="connsiteY108" fmla="*/ 472440 h 4640580"/>
              <a:gd name="connsiteX109" fmla="*/ 3238500 w 6576060"/>
              <a:gd name="connsiteY109" fmla="*/ 441960 h 4640580"/>
              <a:gd name="connsiteX110" fmla="*/ 3284220 w 6576060"/>
              <a:gd name="connsiteY110" fmla="*/ 403860 h 4640580"/>
              <a:gd name="connsiteX111" fmla="*/ 3276600 w 6576060"/>
              <a:gd name="connsiteY111" fmla="*/ 365760 h 4640580"/>
              <a:gd name="connsiteX112" fmla="*/ 3230880 w 6576060"/>
              <a:gd name="connsiteY112" fmla="*/ 335280 h 4640580"/>
              <a:gd name="connsiteX113" fmla="*/ 3147060 w 6576060"/>
              <a:gd name="connsiteY113" fmla="*/ 320040 h 4640580"/>
              <a:gd name="connsiteX114" fmla="*/ 3139440 w 6576060"/>
              <a:gd name="connsiteY114" fmla="*/ 45720 h 4640580"/>
              <a:gd name="connsiteX115" fmla="*/ 3169920 w 6576060"/>
              <a:gd name="connsiteY115" fmla="*/ 7620 h 464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576060" h="4640580">
                <a:moveTo>
                  <a:pt x="3634740" y="0"/>
                </a:moveTo>
                <a:lnTo>
                  <a:pt x="3634740" y="266700"/>
                </a:lnTo>
                <a:lnTo>
                  <a:pt x="3550920" y="297180"/>
                </a:lnTo>
                <a:lnTo>
                  <a:pt x="3543300" y="365760"/>
                </a:lnTo>
                <a:lnTo>
                  <a:pt x="3627120" y="388620"/>
                </a:lnTo>
                <a:lnTo>
                  <a:pt x="3627120" y="662940"/>
                </a:lnTo>
                <a:lnTo>
                  <a:pt x="3657600" y="662940"/>
                </a:lnTo>
                <a:lnTo>
                  <a:pt x="3665220" y="533400"/>
                </a:lnTo>
                <a:lnTo>
                  <a:pt x="3718560" y="510540"/>
                </a:lnTo>
                <a:lnTo>
                  <a:pt x="3855720" y="457200"/>
                </a:lnTo>
                <a:lnTo>
                  <a:pt x="4396740" y="457200"/>
                </a:lnTo>
                <a:lnTo>
                  <a:pt x="4457700" y="502920"/>
                </a:lnTo>
                <a:lnTo>
                  <a:pt x="4457700" y="1005840"/>
                </a:lnTo>
                <a:lnTo>
                  <a:pt x="4549140" y="1013460"/>
                </a:lnTo>
                <a:lnTo>
                  <a:pt x="5006340" y="1036320"/>
                </a:lnTo>
                <a:lnTo>
                  <a:pt x="5097780" y="1066800"/>
                </a:lnTo>
                <a:lnTo>
                  <a:pt x="5097780" y="1127760"/>
                </a:lnTo>
                <a:lnTo>
                  <a:pt x="5082540" y="1920240"/>
                </a:lnTo>
                <a:lnTo>
                  <a:pt x="5440680" y="2049780"/>
                </a:lnTo>
                <a:lnTo>
                  <a:pt x="5463540" y="2103120"/>
                </a:lnTo>
                <a:lnTo>
                  <a:pt x="5494020" y="2598420"/>
                </a:lnTo>
                <a:lnTo>
                  <a:pt x="5585460" y="2590800"/>
                </a:lnTo>
                <a:lnTo>
                  <a:pt x="5829300" y="2613660"/>
                </a:lnTo>
                <a:lnTo>
                  <a:pt x="6134100" y="2636520"/>
                </a:lnTo>
                <a:lnTo>
                  <a:pt x="6377940" y="2674620"/>
                </a:lnTo>
                <a:lnTo>
                  <a:pt x="6393180" y="2743200"/>
                </a:lnTo>
                <a:lnTo>
                  <a:pt x="6416040" y="3253740"/>
                </a:lnTo>
                <a:lnTo>
                  <a:pt x="6477000" y="3253740"/>
                </a:lnTo>
                <a:lnTo>
                  <a:pt x="6522720" y="3238500"/>
                </a:lnTo>
                <a:lnTo>
                  <a:pt x="6515100" y="3169920"/>
                </a:lnTo>
                <a:lnTo>
                  <a:pt x="6469380" y="2887980"/>
                </a:lnTo>
                <a:lnTo>
                  <a:pt x="6484620" y="2834640"/>
                </a:lnTo>
                <a:lnTo>
                  <a:pt x="6515100" y="2804160"/>
                </a:lnTo>
                <a:lnTo>
                  <a:pt x="6530340" y="2834640"/>
                </a:lnTo>
                <a:lnTo>
                  <a:pt x="6576060" y="3055620"/>
                </a:lnTo>
                <a:lnTo>
                  <a:pt x="6576060" y="3238500"/>
                </a:lnTo>
                <a:lnTo>
                  <a:pt x="6553200" y="3413760"/>
                </a:lnTo>
                <a:lnTo>
                  <a:pt x="6431280" y="3421380"/>
                </a:lnTo>
                <a:lnTo>
                  <a:pt x="6416040" y="3467100"/>
                </a:lnTo>
                <a:lnTo>
                  <a:pt x="6408420" y="3581400"/>
                </a:lnTo>
                <a:lnTo>
                  <a:pt x="6355080" y="3741420"/>
                </a:lnTo>
                <a:lnTo>
                  <a:pt x="6332220" y="3832860"/>
                </a:lnTo>
                <a:lnTo>
                  <a:pt x="6316980" y="3893820"/>
                </a:lnTo>
                <a:lnTo>
                  <a:pt x="6309360" y="3970020"/>
                </a:lnTo>
                <a:lnTo>
                  <a:pt x="6073140" y="3947160"/>
                </a:lnTo>
                <a:lnTo>
                  <a:pt x="5722620" y="3962400"/>
                </a:lnTo>
                <a:lnTo>
                  <a:pt x="5608320" y="4000500"/>
                </a:lnTo>
                <a:lnTo>
                  <a:pt x="5410200" y="4145280"/>
                </a:lnTo>
                <a:lnTo>
                  <a:pt x="5143500" y="4442460"/>
                </a:lnTo>
                <a:lnTo>
                  <a:pt x="4937760" y="4564380"/>
                </a:lnTo>
                <a:lnTo>
                  <a:pt x="4602480" y="4640580"/>
                </a:lnTo>
                <a:lnTo>
                  <a:pt x="3848100" y="4625340"/>
                </a:lnTo>
                <a:lnTo>
                  <a:pt x="3116580" y="4587240"/>
                </a:lnTo>
                <a:lnTo>
                  <a:pt x="1760220" y="4472940"/>
                </a:lnTo>
                <a:lnTo>
                  <a:pt x="1562100" y="4427220"/>
                </a:lnTo>
                <a:lnTo>
                  <a:pt x="1539240" y="4389120"/>
                </a:lnTo>
                <a:lnTo>
                  <a:pt x="1577340" y="4328160"/>
                </a:lnTo>
                <a:lnTo>
                  <a:pt x="1539240" y="4305300"/>
                </a:lnTo>
                <a:lnTo>
                  <a:pt x="1181100" y="4244340"/>
                </a:lnTo>
                <a:lnTo>
                  <a:pt x="769620" y="4191000"/>
                </a:lnTo>
                <a:lnTo>
                  <a:pt x="304800" y="4152900"/>
                </a:lnTo>
                <a:lnTo>
                  <a:pt x="144780" y="4076700"/>
                </a:lnTo>
                <a:lnTo>
                  <a:pt x="30480" y="3855720"/>
                </a:lnTo>
                <a:lnTo>
                  <a:pt x="38100" y="3764280"/>
                </a:lnTo>
                <a:lnTo>
                  <a:pt x="15240" y="3665220"/>
                </a:lnTo>
                <a:lnTo>
                  <a:pt x="7620" y="3375660"/>
                </a:lnTo>
                <a:lnTo>
                  <a:pt x="0" y="3086100"/>
                </a:lnTo>
                <a:lnTo>
                  <a:pt x="38100" y="2453640"/>
                </a:lnTo>
                <a:lnTo>
                  <a:pt x="45720" y="2156460"/>
                </a:lnTo>
                <a:lnTo>
                  <a:pt x="76200" y="2087880"/>
                </a:lnTo>
                <a:lnTo>
                  <a:pt x="99060" y="2026920"/>
                </a:lnTo>
                <a:lnTo>
                  <a:pt x="106680" y="1965960"/>
                </a:lnTo>
                <a:lnTo>
                  <a:pt x="137160" y="1859280"/>
                </a:lnTo>
                <a:lnTo>
                  <a:pt x="175260" y="1767840"/>
                </a:lnTo>
                <a:lnTo>
                  <a:pt x="167640" y="1729740"/>
                </a:lnTo>
                <a:lnTo>
                  <a:pt x="129540" y="1691640"/>
                </a:lnTo>
                <a:lnTo>
                  <a:pt x="83820" y="1653540"/>
                </a:lnTo>
                <a:lnTo>
                  <a:pt x="99060" y="1417320"/>
                </a:lnTo>
                <a:lnTo>
                  <a:pt x="144780" y="1394460"/>
                </a:lnTo>
                <a:lnTo>
                  <a:pt x="182880" y="1379220"/>
                </a:lnTo>
                <a:lnTo>
                  <a:pt x="213360" y="1356360"/>
                </a:lnTo>
                <a:lnTo>
                  <a:pt x="259080" y="1295400"/>
                </a:lnTo>
                <a:lnTo>
                  <a:pt x="289560" y="1181100"/>
                </a:lnTo>
                <a:lnTo>
                  <a:pt x="289560" y="1066800"/>
                </a:lnTo>
                <a:lnTo>
                  <a:pt x="358140" y="1013460"/>
                </a:lnTo>
                <a:lnTo>
                  <a:pt x="487680" y="990600"/>
                </a:lnTo>
                <a:lnTo>
                  <a:pt x="586740" y="990600"/>
                </a:lnTo>
                <a:lnTo>
                  <a:pt x="685800" y="967740"/>
                </a:lnTo>
                <a:lnTo>
                  <a:pt x="899160" y="899160"/>
                </a:lnTo>
                <a:lnTo>
                  <a:pt x="1219200" y="899160"/>
                </a:lnTo>
                <a:lnTo>
                  <a:pt x="1333500" y="868680"/>
                </a:lnTo>
                <a:lnTo>
                  <a:pt x="1493520" y="899160"/>
                </a:lnTo>
                <a:lnTo>
                  <a:pt x="1950720" y="922020"/>
                </a:lnTo>
                <a:lnTo>
                  <a:pt x="2087880" y="982980"/>
                </a:lnTo>
                <a:lnTo>
                  <a:pt x="2377440" y="982980"/>
                </a:lnTo>
                <a:lnTo>
                  <a:pt x="2423160" y="906780"/>
                </a:lnTo>
                <a:lnTo>
                  <a:pt x="2506980" y="876300"/>
                </a:lnTo>
                <a:lnTo>
                  <a:pt x="2606040" y="883920"/>
                </a:lnTo>
                <a:lnTo>
                  <a:pt x="2697480" y="883920"/>
                </a:lnTo>
                <a:lnTo>
                  <a:pt x="2727960" y="792480"/>
                </a:lnTo>
                <a:lnTo>
                  <a:pt x="2667000" y="701040"/>
                </a:lnTo>
                <a:lnTo>
                  <a:pt x="2667000" y="571500"/>
                </a:lnTo>
                <a:lnTo>
                  <a:pt x="2720340" y="510540"/>
                </a:lnTo>
                <a:lnTo>
                  <a:pt x="2880360" y="487680"/>
                </a:lnTo>
                <a:lnTo>
                  <a:pt x="2956560" y="548640"/>
                </a:lnTo>
                <a:lnTo>
                  <a:pt x="2987040" y="571500"/>
                </a:lnTo>
                <a:lnTo>
                  <a:pt x="3017520" y="556260"/>
                </a:lnTo>
                <a:lnTo>
                  <a:pt x="3048000" y="525780"/>
                </a:lnTo>
                <a:lnTo>
                  <a:pt x="3139440" y="472440"/>
                </a:lnTo>
                <a:lnTo>
                  <a:pt x="3238500" y="441960"/>
                </a:lnTo>
                <a:lnTo>
                  <a:pt x="3284220" y="403860"/>
                </a:lnTo>
                <a:lnTo>
                  <a:pt x="3276600" y="365760"/>
                </a:lnTo>
                <a:lnTo>
                  <a:pt x="3230880" y="335280"/>
                </a:lnTo>
                <a:lnTo>
                  <a:pt x="3147060" y="320040"/>
                </a:lnTo>
                <a:lnTo>
                  <a:pt x="3139440" y="45720"/>
                </a:lnTo>
                <a:lnTo>
                  <a:pt x="3169920" y="7620"/>
                </a:lnTo>
                <a:close/>
              </a:path>
            </a:pathLst>
          </a:custGeom>
        </p:spPr>
      </p:pic>
      <p:sp>
        <p:nvSpPr>
          <p:cNvPr id="185" name="文本框 184">
            <a:extLst>
              <a:ext uri="{FF2B5EF4-FFF2-40B4-BE49-F238E27FC236}">
                <a16:creationId xmlns:a16="http://schemas.microsoft.com/office/drawing/2014/main" id="{08892EBD-FE4F-4B86-A702-98529F475DBE}"/>
              </a:ext>
            </a:extLst>
          </p:cNvPr>
          <p:cNvSpPr txBox="1"/>
          <p:nvPr/>
        </p:nvSpPr>
        <p:spPr>
          <a:xfrm>
            <a:off x="2992672" y="6607068"/>
            <a:ext cx="23819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Thermo Scientific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FC2FAFA0-E20B-42EF-9140-48610C2A5032}"/>
              </a:ext>
            </a:extLst>
          </p:cNvPr>
          <p:cNvSpPr txBox="1"/>
          <p:nvPr/>
        </p:nvSpPr>
        <p:spPr>
          <a:xfrm>
            <a:off x="3044644" y="2900179"/>
            <a:ext cx="14026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ahnschrift SemiCondensed" panose="020B0502040204020203" pitchFamily="34" charset="0"/>
                <a:ea typeface="微软雅黑" panose="020B0503020204020204" pitchFamily="34" charset="-122"/>
              </a:rPr>
              <a:t>Image Source: Bruker</a:t>
            </a:r>
            <a:endParaRPr lang="en-US" altLang="zh-CN" sz="11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58458A6F-4B53-4095-8EB4-031654C38E42}"/>
              </a:ext>
            </a:extLst>
          </p:cNvPr>
          <p:cNvGrpSpPr/>
          <p:nvPr/>
        </p:nvGrpSpPr>
        <p:grpSpPr>
          <a:xfrm>
            <a:off x="6176552" y="2725964"/>
            <a:ext cx="2018327" cy="1863080"/>
            <a:chOff x="4631526" y="2915956"/>
            <a:chExt cx="3677920" cy="2826784"/>
          </a:xfrm>
        </p:grpSpPr>
        <p:cxnSp>
          <p:nvCxnSpPr>
            <p:cNvPr id="199" name="直接箭头连接符 198">
              <a:extLst>
                <a:ext uri="{FF2B5EF4-FFF2-40B4-BE49-F238E27FC236}">
                  <a16:creationId xmlns:a16="http://schemas.microsoft.com/office/drawing/2014/main" id="{BBAE8FD1-A978-430D-8C7D-D0F699B2B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374" y="3040180"/>
              <a:ext cx="0" cy="27025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>
              <a:extLst>
                <a:ext uri="{FF2B5EF4-FFF2-40B4-BE49-F238E27FC236}">
                  <a16:creationId xmlns:a16="http://schemas.microsoft.com/office/drawing/2014/main" id="{8ABC9004-5B61-4285-A09F-9C340D3B9C82}"/>
                </a:ext>
              </a:extLst>
            </p:cNvPr>
            <p:cNvCxnSpPr>
              <a:cxnSpLocks/>
            </p:cNvCxnSpPr>
            <p:nvPr/>
          </p:nvCxnSpPr>
          <p:spPr>
            <a:xfrm>
              <a:off x="4631526" y="5571156"/>
              <a:ext cx="36779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8DF1CCF8-3B02-4521-A23E-765E554D59E2}"/>
                </a:ext>
              </a:extLst>
            </p:cNvPr>
            <p:cNvSpPr txBox="1"/>
            <p:nvPr/>
          </p:nvSpPr>
          <p:spPr>
            <a:xfrm>
              <a:off x="4812375" y="2915956"/>
              <a:ext cx="1691895" cy="7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Membrane</a:t>
              </a:r>
            </a:p>
            <a:p>
              <a:r>
                <a:rPr lang="en-US" altLang="zh-CN" sz="14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 Stiffness</a:t>
              </a:r>
              <a:endParaRPr lang="zh-CN" altLang="en-US" sz="1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AFF5994F-6E42-4D4D-84D9-D7D21B100FB0}"/>
              </a:ext>
            </a:extLst>
          </p:cNvPr>
          <p:cNvSpPr/>
          <p:nvPr/>
        </p:nvSpPr>
        <p:spPr>
          <a:xfrm>
            <a:off x="6549484" y="3590788"/>
            <a:ext cx="411461" cy="8630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矩形 208">
            <a:extLst>
              <a:ext uri="{FF2B5EF4-FFF2-40B4-BE49-F238E27FC236}">
                <a16:creationId xmlns:a16="http://schemas.microsoft.com/office/drawing/2014/main" id="{03ED7E90-73EB-4A89-9E5E-0B930BEFD137}"/>
              </a:ext>
            </a:extLst>
          </p:cNvPr>
          <p:cNvSpPr/>
          <p:nvPr/>
        </p:nvSpPr>
        <p:spPr>
          <a:xfrm>
            <a:off x="7302176" y="3146152"/>
            <a:ext cx="411461" cy="1310857"/>
          </a:xfrm>
          <a:prstGeom prst="rect">
            <a:avLst/>
          </a:prstGeom>
          <a:solidFill>
            <a:srgbClr val="FF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73C611-AB33-4D4F-B44D-E09B991CEC38}"/>
              </a:ext>
            </a:extLst>
          </p:cNvPr>
          <p:cNvGrpSpPr/>
          <p:nvPr/>
        </p:nvGrpSpPr>
        <p:grpSpPr>
          <a:xfrm>
            <a:off x="7383446" y="3019189"/>
            <a:ext cx="248920" cy="119343"/>
            <a:chOff x="8387080" y="3429000"/>
            <a:chExt cx="248920" cy="21717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EF88ED8-4A64-4EC0-97F5-798535CA125C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EB7A8424-F9D1-4FB2-8B56-2B79B59117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3EB41BC3-0960-409A-B98E-6D11D6BEB7E3}"/>
              </a:ext>
            </a:extLst>
          </p:cNvPr>
          <p:cNvGrpSpPr/>
          <p:nvPr/>
        </p:nvGrpSpPr>
        <p:grpSpPr>
          <a:xfrm>
            <a:off x="6611704" y="3412561"/>
            <a:ext cx="248920" cy="169503"/>
            <a:chOff x="8387080" y="3429000"/>
            <a:chExt cx="248920" cy="217170"/>
          </a:xfrm>
        </p:grpSpPr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608CB146-3CA0-4E5E-AA9E-A6BE9FA649D3}"/>
                </a:ext>
              </a:extLst>
            </p:cNvPr>
            <p:cNvCxnSpPr/>
            <p:nvPr/>
          </p:nvCxnSpPr>
          <p:spPr>
            <a:xfrm>
              <a:off x="8387080" y="3429000"/>
              <a:ext cx="24892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8C0EDCDE-1E93-45E8-82DF-9A42194145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985" y="3429000"/>
              <a:ext cx="0" cy="2171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E31C06AC-3B19-405E-9275-742979CB37A4}"/>
              </a:ext>
            </a:extLst>
          </p:cNvPr>
          <p:cNvSpPr txBox="1"/>
          <p:nvPr/>
        </p:nvSpPr>
        <p:spPr>
          <a:xfrm>
            <a:off x="6348446" y="4447036"/>
            <a:ext cx="913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Live</a:t>
            </a:r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 Cell</a:t>
            </a:r>
            <a:endParaRPr lang="zh-CN" altLang="en-US" sz="1400" dirty="0">
              <a:solidFill>
                <a:srgbClr val="00B05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FFA0E120-EB06-4F9E-9868-7D1AB5CF163F}"/>
              </a:ext>
            </a:extLst>
          </p:cNvPr>
          <p:cNvSpPr txBox="1"/>
          <p:nvPr/>
        </p:nvSpPr>
        <p:spPr>
          <a:xfrm>
            <a:off x="7128982" y="4450571"/>
            <a:ext cx="1033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7575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 Cell</a:t>
            </a:r>
            <a:endParaRPr lang="zh-CN" altLang="en-US" sz="1400" dirty="0">
              <a:solidFill>
                <a:srgbClr val="FF7575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AF4E36C-9A4C-49BB-A249-C2D9E5F3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45" y="802114"/>
            <a:ext cx="1722675" cy="17226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51B21E-6A2D-44FF-9BF8-BF4D4C84B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951" y="804882"/>
            <a:ext cx="1719785" cy="1722676"/>
          </a:xfrm>
          <a:prstGeom prst="rect">
            <a:avLst/>
          </a:prstGeom>
        </p:spPr>
      </p:pic>
      <p:sp>
        <p:nvSpPr>
          <p:cNvPr id="284" name="文本框 283">
            <a:extLst>
              <a:ext uri="{FF2B5EF4-FFF2-40B4-BE49-F238E27FC236}">
                <a16:creationId xmlns:a16="http://schemas.microsoft.com/office/drawing/2014/main" id="{AD4F3732-DFDA-439F-9664-D2CE710023B4}"/>
              </a:ext>
            </a:extLst>
          </p:cNvPr>
          <p:cNvSpPr txBox="1"/>
          <p:nvPr/>
        </p:nvSpPr>
        <p:spPr>
          <a:xfrm>
            <a:off x="5047759" y="1330340"/>
            <a:ext cx="1052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Pentoxifylline</a:t>
            </a:r>
            <a:endParaRPr lang="zh-CN" altLang="en-US" sz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5" name="箭头: 右 284">
            <a:extLst>
              <a:ext uri="{FF2B5EF4-FFF2-40B4-BE49-F238E27FC236}">
                <a16:creationId xmlns:a16="http://schemas.microsoft.com/office/drawing/2014/main" id="{7989402F-019B-4111-90DE-DD6EC8F039AD}"/>
              </a:ext>
            </a:extLst>
          </p:cNvPr>
          <p:cNvSpPr/>
          <p:nvPr/>
        </p:nvSpPr>
        <p:spPr>
          <a:xfrm>
            <a:off x="5056916" y="1552292"/>
            <a:ext cx="1034643" cy="2795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86" name="文本框 285">
            <a:extLst>
              <a:ext uri="{FF2B5EF4-FFF2-40B4-BE49-F238E27FC236}">
                <a16:creationId xmlns:a16="http://schemas.microsoft.com/office/drawing/2014/main" id="{1819941A-665A-431F-B3B1-10E947181A74}"/>
              </a:ext>
            </a:extLst>
          </p:cNvPr>
          <p:cNvSpPr txBox="1"/>
          <p:nvPr/>
        </p:nvSpPr>
        <p:spPr>
          <a:xfrm>
            <a:off x="7990320" y="3980097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Nikolaev et. al., 2014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1AFEAEC-A1DA-4185-B12D-1FDE3F55697B}"/>
              </a:ext>
            </a:extLst>
          </p:cNvPr>
          <p:cNvCxnSpPr>
            <a:cxnSpLocks/>
          </p:cNvCxnSpPr>
          <p:nvPr/>
        </p:nvCxnSpPr>
        <p:spPr>
          <a:xfrm>
            <a:off x="0" y="4794026"/>
            <a:ext cx="91541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17331ACC-380E-44D7-895B-1383660BACFE}"/>
              </a:ext>
            </a:extLst>
          </p:cNvPr>
          <p:cNvCxnSpPr>
            <a:cxnSpLocks/>
          </p:cNvCxnSpPr>
          <p:nvPr/>
        </p:nvCxnSpPr>
        <p:spPr>
          <a:xfrm>
            <a:off x="-20320" y="2658161"/>
            <a:ext cx="91643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 287">
            <a:extLst>
              <a:ext uri="{FF2B5EF4-FFF2-40B4-BE49-F238E27FC236}">
                <a16:creationId xmlns:a16="http://schemas.microsoft.com/office/drawing/2014/main" id="{8E7F120C-33B5-47C4-8029-F511DDCEC233}"/>
              </a:ext>
            </a:extLst>
          </p:cNvPr>
          <p:cNvSpPr/>
          <p:nvPr/>
        </p:nvSpPr>
        <p:spPr>
          <a:xfrm>
            <a:off x="0" y="565969"/>
            <a:ext cx="9154158" cy="2086748"/>
          </a:xfrm>
          <a:prstGeom prst="rect">
            <a:avLst/>
          </a:prstGeom>
          <a:solidFill>
            <a:srgbClr val="3B38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2F90B1-05A1-44F8-B323-F039011182F3}"/>
              </a:ext>
            </a:extLst>
          </p:cNvPr>
          <p:cNvSpPr txBox="1"/>
          <p:nvPr/>
        </p:nvSpPr>
        <p:spPr>
          <a:xfrm>
            <a:off x="8194879" y="5743965"/>
            <a:ext cx="3609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Related Study: </a:t>
            </a:r>
          </a:p>
          <a:p>
            <a:r>
              <a:rPr lang="en-US" altLang="zh-CN" sz="1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Li et. al., 2019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3631FD7B-3615-464C-ACAA-01634D7AD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753" y="4811194"/>
            <a:ext cx="2461386" cy="209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AED6FF13-0C41-437A-BFB7-98870A28BA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73"/>
                </p14:media>
              </p:ext>
            </p:extLst>
          </p:nvPr>
        </p:nvPicPr>
        <p:blipFill rotWithShape="1">
          <a:blip r:embed="rId6"/>
          <a:srcRect l="9735" t="1" r="48991" b="61340"/>
          <a:stretch/>
        </p:blipFill>
        <p:spPr>
          <a:xfrm>
            <a:off x="344776" y="1133098"/>
            <a:ext cx="3959666" cy="386764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74FB61-A838-4AD3-8605-2AFB0D7CB448}"/>
              </a:ext>
            </a:extLst>
          </p:cNvPr>
          <p:cNvSpPr txBox="1"/>
          <p:nvPr/>
        </p:nvSpPr>
        <p:spPr>
          <a:xfrm>
            <a:off x="1382684" y="5263237"/>
            <a:ext cx="188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Motile Sperm</a:t>
            </a:r>
            <a:endParaRPr lang="zh-CN" altLang="en-US" sz="24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4BC63DB-4138-4EC6-82C7-C7B964BC5527}"/>
              </a:ext>
            </a:extLst>
          </p:cNvPr>
          <p:cNvSpPr txBox="1"/>
          <p:nvPr/>
        </p:nvSpPr>
        <p:spPr>
          <a:xfrm>
            <a:off x="5724548" y="5254775"/>
            <a:ext cx="2190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Immotile Sperm</a:t>
            </a:r>
            <a:endParaRPr lang="zh-CN" altLang="en-US" sz="24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6" name="subj4011202241217521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DA8A105-8447-4573-A8F8-8377B368FC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466"/>
                </p14:media>
              </p:ext>
            </p:extLst>
          </p:nvPr>
        </p:nvPicPr>
        <p:blipFill rotWithShape="1">
          <a:blip r:embed="rId7"/>
          <a:srcRect l="39027" t="14168" r="41254" b="56414"/>
          <a:stretch>
            <a:fillRect/>
          </a:stretch>
        </p:blipFill>
        <p:spPr>
          <a:xfrm>
            <a:off x="4808211" y="1040746"/>
            <a:ext cx="3991013" cy="39600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C971DB3-2C1C-490F-8404-7B5AFC5FD3E7}"/>
              </a:ext>
            </a:extLst>
          </p:cNvPr>
          <p:cNvSpPr txBox="1"/>
          <p:nvPr/>
        </p:nvSpPr>
        <p:spPr>
          <a:xfrm>
            <a:off x="1382684" y="5607737"/>
            <a:ext cx="188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 One Glance</a:t>
            </a:r>
            <a:endParaRPr lang="zh-CN" altLang="en-US" sz="2400" dirty="0">
              <a:solidFill>
                <a:srgbClr val="FF000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41CE50-6160-4F8E-AA52-FF17FB3FD12F}"/>
              </a:ext>
            </a:extLst>
          </p:cNvPr>
          <p:cNvSpPr txBox="1"/>
          <p:nvPr/>
        </p:nvSpPr>
        <p:spPr>
          <a:xfrm>
            <a:off x="5800563" y="5607736"/>
            <a:ext cx="203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 One Glance?</a:t>
            </a:r>
            <a:endParaRPr lang="zh-CN" altLang="en-US" sz="2400" dirty="0">
              <a:solidFill>
                <a:srgbClr val="FF000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AAF487C-D44C-46F3-8D85-63CD28951283}"/>
              </a:ext>
            </a:extLst>
          </p:cNvPr>
          <p:cNvSpPr txBox="1"/>
          <p:nvPr/>
        </p:nvSpPr>
        <p:spPr>
          <a:xfrm>
            <a:off x="87405" y="2063566"/>
            <a:ext cx="8969189" cy="164054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1A8576A-014E-4FAB-9E60-F0A85274A525}"/>
              </a:ext>
            </a:extLst>
          </p:cNvPr>
          <p:cNvSpPr txBox="1"/>
          <p:nvPr/>
        </p:nvSpPr>
        <p:spPr>
          <a:xfrm>
            <a:off x="212574" y="2345227"/>
            <a:ext cx="8718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Is it possible to identify the viability of an immotile sperm </a:t>
            </a:r>
            <a:r>
              <a:rPr lang="en-US" altLang="zh-CN" sz="3200" b="1" dirty="0">
                <a:solidFill>
                  <a:srgbClr val="FF0000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at one glance</a:t>
            </a:r>
            <a:r>
              <a:rPr lang="en-US" altLang="zh-CN" sz="32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CDDF327-4520-4002-9F15-1B5451DD1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934" y="3623424"/>
            <a:ext cx="2408129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AAF487C-D44C-46F3-8D85-63CD28951283}"/>
              </a:ext>
            </a:extLst>
          </p:cNvPr>
          <p:cNvSpPr txBox="1"/>
          <p:nvPr/>
        </p:nvSpPr>
        <p:spPr>
          <a:xfrm>
            <a:off x="212575" y="2470874"/>
            <a:ext cx="8718850" cy="191625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1A8576A-014E-4FAB-9E60-F0A85274A525}"/>
              </a:ext>
            </a:extLst>
          </p:cNvPr>
          <p:cNvSpPr txBox="1"/>
          <p:nvPr/>
        </p:nvSpPr>
        <p:spPr>
          <a:xfrm>
            <a:off x="359832" y="2890391"/>
            <a:ext cx="8950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Hypothesis</a:t>
            </a:r>
            <a:r>
              <a:rPr lang="zh-CN" altLang="en-US" sz="32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200" b="1" dirty="0">
                <a:latin typeface="High Tower Text" panose="02040502050506030303" pitchFamily="18" charset="0"/>
                <a:cs typeface="Times New Roman" panose="02020603050405020304" pitchFamily="18" charset="0"/>
              </a:rPr>
              <a:t>Microscopic images of sperm cells contain viability information</a:t>
            </a:r>
            <a:endParaRPr lang="zh-CN" altLang="en-US" sz="2400" b="1" dirty="0"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0B718E-983A-4705-8D14-75AE2FA22A75}"/>
              </a:ext>
            </a:extLst>
          </p:cNvPr>
          <p:cNvSpPr/>
          <p:nvPr/>
        </p:nvSpPr>
        <p:spPr>
          <a:xfrm>
            <a:off x="2" y="1670775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3200" b="1" dirty="0"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j4011202241217521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E853E03-68B0-4DFA-A0C6-DDB950F968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5" end="3466"/>
                </p14:media>
              </p:ext>
            </p:extLst>
          </p:nvPr>
        </p:nvPicPr>
        <p:blipFill rotWithShape="1">
          <a:blip r:embed="rId5"/>
          <a:srcRect l="34600" t="14614" r="37055" b="534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28575" cap="rnd">
            <a:noFill/>
          </a:ln>
          <a:effectLst/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2FCF5D70-2140-4CEE-B970-1796F225D10A}"/>
              </a:ext>
            </a:extLst>
          </p:cNvPr>
          <p:cNvCxnSpPr>
            <a:cxnSpLocks/>
          </p:cNvCxnSpPr>
          <p:nvPr/>
        </p:nvCxnSpPr>
        <p:spPr>
          <a:xfrm flipH="1">
            <a:off x="5241283" y="1261641"/>
            <a:ext cx="546059" cy="6112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46AED11-9DA2-40CE-836B-CF87EF5978B5}"/>
              </a:ext>
            </a:extLst>
          </p:cNvPr>
          <p:cNvGrpSpPr/>
          <p:nvPr/>
        </p:nvGrpSpPr>
        <p:grpSpPr>
          <a:xfrm>
            <a:off x="5965271" y="604531"/>
            <a:ext cx="1670267" cy="567016"/>
            <a:chOff x="3891064" y="4393874"/>
            <a:chExt cx="5126476" cy="1527919"/>
          </a:xfrm>
          <a:solidFill>
            <a:srgbClr val="9BAFB6"/>
          </a:solidFill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B969258-4AD2-445C-9F77-3F494C2399E2}"/>
                </a:ext>
              </a:extLst>
            </p:cNvPr>
            <p:cNvSpPr/>
            <p:nvPr/>
          </p:nvSpPr>
          <p:spPr>
            <a:xfrm>
              <a:off x="3891064" y="4393874"/>
              <a:ext cx="5126476" cy="1527919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4F6BFA9-E2C3-4A72-8E49-25A8C768FB03}"/>
                </a:ext>
              </a:extLst>
            </p:cNvPr>
            <p:cNvSpPr txBox="1"/>
            <p:nvPr/>
          </p:nvSpPr>
          <p:spPr>
            <a:xfrm>
              <a:off x="4007794" y="4448953"/>
              <a:ext cx="4893013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Is it alive?</a:t>
              </a:r>
              <a:endParaRPr lang="zh-CN" altLang="en-US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8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486CFB7-6671-4576-B5C4-31DBCEE18793}"/>
              </a:ext>
            </a:extLst>
          </p:cNvPr>
          <p:cNvSpPr/>
          <p:nvPr/>
        </p:nvSpPr>
        <p:spPr>
          <a:xfrm>
            <a:off x="3223363" y="3213907"/>
            <a:ext cx="2688956" cy="495946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Bahnschrift SemiBold Condensed" panose="020B0502040204020203" pitchFamily="34" charset="0"/>
              </a:rPr>
              <a:t>Vision Transformer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846FBFA-0721-44F2-A952-005E51BED1A5}"/>
              </a:ext>
            </a:extLst>
          </p:cNvPr>
          <p:cNvSpPr txBox="1"/>
          <p:nvPr/>
        </p:nvSpPr>
        <p:spPr>
          <a:xfrm>
            <a:off x="2586521" y="3703482"/>
            <a:ext cx="39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Bahnschrift SemiBold Condensed" panose="020B0502040204020203" pitchFamily="34" charset="0"/>
              </a:rPr>
              <a:t>Attention Based Deep Learning Model</a:t>
            </a:r>
            <a:endParaRPr lang="zh-CN" altLang="en-US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7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486CFB7-6671-4576-B5C4-31DBCEE18793}"/>
              </a:ext>
            </a:extLst>
          </p:cNvPr>
          <p:cNvSpPr/>
          <p:nvPr/>
        </p:nvSpPr>
        <p:spPr>
          <a:xfrm>
            <a:off x="3223363" y="3213907"/>
            <a:ext cx="2688956" cy="495946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Bahnschrift SemiBold Condensed" panose="020B0502040204020203" pitchFamily="34" charset="0"/>
              </a:rPr>
              <a:t>Vision Transformer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846FBFA-0721-44F2-A952-005E51BED1A5}"/>
              </a:ext>
            </a:extLst>
          </p:cNvPr>
          <p:cNvSpPr txBox="1"/>
          <p:nvPr/>
        </p:nvSpPr>
        <p:spPr>
          <a:xfrm>
            <a:off x="2586521" y="3703482"/>
            <a:ext cx="39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Bahnschrift SemiBold Condensed" panose="020B0502040204020203" pitchFamily="34" charset="0"/>
              </a:rPr>
              <a:t>Attention Based Deep Learning Model</a:t>
            </a:r>
            <a:endParaRPr lang="zh-CN" altLang="en-US" dirty="0">
              <a:latin typeface="Bahnschrift SemiBold Condensed" panose="020B0502040204020203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F8768CA-6C4D-46F5-81AC-33A69FEA770A}"/>
              </a:ext>
            </a:extLst>
          </p:cNvPr>
          <p:cNvGrpSpPr/>
          <p:nvPr/>
        </p:nvGrpSpPr>
        <p:grpSpPr>
          <a:xfrm>
            <a:off x="458160" y="2271847"/>
            <a:ext cx="2128361" cy="1019176"/>
            <a:chOff x="2940366" y="2346000"/>
            <a:chExt cx="2128361" cy="101917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A7A8910-965E-4350-8212-C49E4EEA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0366" y="2346001"/>
              <a:ext cx="1019175" cy="101917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11B3AFB-EDC7-4FAE-A339-47A092EA2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9552" y="2346000"/>
              <a:ext cx="1019175" cy="1019175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7CECCFB-64D4-44DE-A0D0-81B969FEB0F6}"/>
              </a:ext>
            </a:extLst>
          </p:cNvPr>
          <p:cNvGrpSpPr/>
          <p:nvPr/>
        </p:nvGrpSpPr>
        <p:grpSpPr>
          <a:xfrm>
            <a:off x="6753085" y="3424726"/>
            <a:ext cx="2130299" cy="1019176"/>
            <a:chOff x="480184" y="4662487"/>
            <a:chExt cx="2130299" cy="101917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DD040B0-D2C9-4D11-A85B-C1951EDF0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184" y="4662488"/>
              <a:ext cx="1019175" cy="10191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71E3A4D-2FA1-4737-B5B6-A5AF7197C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1308" y="4662487"/>
              <a:ext cx="1019175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81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B486CFB7-6671-4576-B5C4-31DBCEE18793}"/>
              </a:ext>
            </a:extLst>
          </p:cNvPr>
          <p:cNvSpPr/>
          <p:nvPr/>
        </p:nvSpPr>
        <p:spPr>
          <a:xfrm>
            <a:off x="3223363" y="3213907"/>
            <a:ext cx="2688956" cy="495946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Bahnschrift SemiBold Condensed" panose="020B0502040204020203" pitchFamily="34" charset="0"/>
              </a:rPr>
              <a:t>Vision Transformer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BF9E82E2-0F2A-48D3-A1CE-995E856BB453}"/>
              </a:ext>
            </a:extLst>
          </p:cNvPr>
          <p:cNvGrpSpPr/>
          <p:nvPr/>
        </p:nvGrpSpPr>
        <p:grpSpPr>
          <a:xfrm>
            <a:off x="6483779" y="545623"/>
            <a:ext cx="2125029" cy="1036799"/>
            <a:chOff x="480898" y="37623"/>
            <a:chExt cx="2125029" cy="10367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B92ADD-30B8-40AF-83D6-4480E251B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898" y="55247"/>
              <a:ext cx="1019175" cy="10191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86C3A1-E888-449F-9FFE-934AFA47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6752" y="37623"/>
              <a:ext cx="1019175" cy="1019175"/>
            </a:xfrm>
            <a:prstGeom prst="rect">
              <a:avLst/>
            </a:prstGeom>
          </p:spPr>
        </p:pic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2238A9C8-DDE8-44EE-88FF-2B18DB345AE8}"/>
              </a:ext>
            </a:extLst>
          </p:cNvPr>
          <p:cNvGrpSpPr/>
          <p:nvPr/>
        </p:nvGrpSpPr>
        <p:grpSpPr>
          <a:xfrm>
            <a:off x="5386667" y="1815786"/>
            <a:ext cx="2139792" cy="1026790"/>
            <a:chOff x="2922270" y="155725"/>
            <a:chExt cx="2139792" cy="1026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8B12466-1D52-4E95-965E-E551F4FC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2270" y="163340"/>
              <a:ext cx="1019175" cy="101917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46BC667-C736-44B2-A831-8E15CD78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2887" y="155725"/>
              <a:ext cx="1019175" cy="1019175"/>
            </a:xfrm>
            <a:prstGeom prst="rect">
              <a:avLst/>
            </a:prstGeom>
          </p:spPr>
        </p:pic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A3697111-7C7A-432B-A06D-C7D1A2C9CAEE}"/>
              </a:ext>
            </a:extLst>
          </p:cNvPr>
          <p:cNvGrpSpPr/>
          <p:nvPr/>
        </p:nvGrpSpPr>
        <p:grpSpPr>
          <a:xfrm>
            <a:off x="321877" y="385449"/>
            <a:ext cx="2125972" cy="1019176"/>
            <a:chOff x="480898" y="2409825"/>
            <a:chExt cx="2125972" cy="101917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B1A366C-8D46-4E71-A0FF-8BB53B68C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898" y="2409826"/>
              <a:ext cx="1019175" cy="101917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6E68286-99D9-4384-A0CB-442CC884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7695" y="2409825"/>
              <a:ext cx="1019175" cy="1019175"/>
            </a:xfrm>
            <a:prstGeom prst="rect">
              <a:avLst/>
            </a:prstGeom>
          </p:spPr>
        </p:pic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A12700EC-6626-45F8-B011-19B5EFF7B075}"/>
              </a:ext>
            </a:extLst>
          </p:cNvPr>
          <p:cNvGrpSpPr/>
          <p:nvPr/>
        </p:nvGrpSpPr>
        <p:grpSpPr>
          <a:xfrm>
            <a:off x="2939476" y="1564798"/>
            <a:ext cx="2137174" cy="1019175"/>
            <a:chOff x="479707" y="3536157"/>
            <a:chExt cx="2137174" cy="1019175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443A7D9-8E96-4639-A881-93E9301A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707" y="3536157"/>
              <a:ext cx="1019175" cy="101917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E567D37-1929-4BFF-A257-789EF2A30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7706" y="3536157"/>
              <a:ext cx="1019175" cy="1019175"/>
            </a:xfrm>
            <a:prstGeom prst="rect">
              <a:avLst/>
            </a:prstGeom>
          </p:spPr>
        </p:pic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39099AD-AB7C-423A-A000-49CB7447E8EC}"/>
              </a:ext>
            </a:extLst>
          </p:cNvPr>
          <p:cNvGrpSpPr/>
          <p:nvPr/>
        </p:nvGrpSpPr>
        <p:grpSpPr>
          <a:xfrm>
            <a:off x="4057475" y="293972"/>
            <a:ext cx="2125027" cy="1019175"/>
            <a:chOff x="2956561" y="3454710"/>
            <a:chExt cx="2125027" cy="101917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84764E1-2A79-4F9A-9212-DBCCA9A60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56561" y="3454710"/>
              <a:ext cx="1019175" cy="101917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59478997-46B4-4F56-8BE5-7F09E1EF2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62413" y="3454710"/>
              <a:ext cx="1019175" cy="1019175"/>
            </a:xfrm>
            <a:prstGeom prst="rect">
              <a:avLst/>
            </a:prstGeom>
          </p:spPr>
        </p:pic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8B0F664-F6A3-4207-B4C5-B32CF22FE769}"/>
              </a:ext>
            </a:extLst>
          </p:cNvPr>
          <p:cNvGrpSpPr/>
          <p:nvPr/>
        </p:nvGrpSpPr>
        <p:grpSpPr>
          <a:xfrm>
            <a:off x="3905341" y="4525678"/>
            <a:ext cx="2143601" cy="1019175"/>
            <a:chOff x="2937986" y="5681662"/>
            <a:chExt cx="2143601" cy="1019175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8DBFD47-AD1E-4060-B55F-728BCA162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37986" y="5681662"/>
              <a:ext cx="1019175" cy="1019175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B5B48BC-6793-4540-83A4-3A6B5524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62412" y="5681662"/>
              <a:ext cx="1019175" cy="1019175"/>
            </a:xfrm>
            <a:prstGeom prst="rect">
              <a:avLst/>
            </a:prstGeom>
          </p:spPr>
        </p:pic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0EEE53BD-F8E0-4475-8B55-39D15BCC9A0B}"/>
              </a:ext>
            </a:extLst>
          </p:cNvPr>
          <p:cNvGrpSpPr/>
          <p:nvPr/>
        </p:nvGrpSpPr>
        <p:grpSpPr>
          <a:xfrm>
            <a:off x="1428674" y="5238925"/>
            <a:ext cx="2112169" cy="1019175"/>
            <a:chOff x="493758" y="5775966"/>
            <a:chExt cx="2112169" cy="1019175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5AEA7857-5CE5-415B-B8A8-9A01186D3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3758" y="5775966"/>
              <a:ext cx="1019175" cy="1019175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D772EDF4-D65D-4EF3-9BE6-6890FF823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6752" y="5775966"/>
              <a:ext cx="1019175" cy="1019175"/>
            </a:xfrm>
            <a:prstGeom prst="rect">
              <a:avLst/>
            </a:prstGeom>
          </p:spPr>
        </p:pic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20E9BF5-1B89-452D-BB89-0A8DF4701BC6}"/>
              </a:ext>
            </a:extLst>
          </p:cNvPr>
          <p:cNvGrpSpPr/>
          <p:nvPr/>
        </p:nvGrpSpPr>
        <p:grpSpPr>
          <a:xfrm>
            <a:off x="458160" y="2271847"/>
            <a:ext cx="2128361" cy="1019176"/>
            <a:chOff x="2940366" y="2346000"/>
            <a:chExt cx="2128361" cy="1019176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C66C744F-6991-4488-AD50-90DA78EEB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940366" y="2346001"/>
              <a:ext cx="1019175" cy="1019175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EACA82BF-0454-4977-A4A6-C42F11D24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49552" y="2346000"/>
              <a:ext cx="1019175" cy="1019175"/>
            </a:xfrm>
            <a:prstGeom prst="rect">
              <a:avLst/>
            </a:prstGeom>
          </p:spPr>
        </p:pic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C7784499-AFDE-410D-82F1-6FAFDF8ED1B8}"/>
              </a:ext>
            </a:extLst>
          </p:cNvPr>
          <p:cNvGrpSpPr/>
          <p:nvPr/>
        </p:nvGrpSpPr>
        <p:grpSpPr>
          <a:xfrm>
            <a:off x="6470376" y="5035266"/>
            <a:ext cx="2112166" cy="1019175"/>
            <a:chOff x="2956561" y="4568186"/>
            <a:chExt cx="2112166" cy="1019175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B5C69176-5711-4DF5-9212-4A555681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56561" y="4568186"/>
              <a:ext cx="1019175" cy="1019175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29DD5A54-FF09-4E4E-9EA8-975A015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049552" y="4568186"/>
              <a:ext cx="1019175" cy="1019175"/>
            </a:xfrm>
            <a:prstGeom prst="rect">
              <a:avLst/>
            </a:prstGeom>
          </p:spPr>
        </p:pic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6685298B-AA7B-442D-99EE-FCD5716FBA37}"/>
              </a:ext>
            </a:extLst>
          </p:cNvPr>
          <p:cNvGrpSpPr/>
          <p:nvPr/>
        </p:nvGrpSpPr>
        <p:grpSpPr>
          <a:xfrm>
            <a:off x="6753085" y="3424726"/>
            <a:ext cx="2130299" cy="1019176"/>
            <a:chOff x="480184" y="4662487"/>
            <a:chExt cx="2130299" cy="1019176"/>
          </a:xfrm>
        </p:grpSpPr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FB3B195-2915-4BF4-9679-0CC9C5282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80184" y="4662488"/>
              <a:ext cx="1019175" cy="1019175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184BACBE-4E85-4C7B-8857-559CDAF32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91308" y="4662487"/>
              <a:ext cx="1019175" cy="1019175"/>
            </a:xfrm>
            <a:prstGeom prst="rect">
              <a:avLst/>
            </a:prstGeom>
          </p:spPr>
        </p:pic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BBFEF37-0EF5-4341-847C-97CE3ED86CD2}"/>
              </a:ext>
            </a:extLst>
          </p:cNvPr>
          <p:cNvGrpSpPr/>
          <p:nvPr/>
        </p:nvGrpSpPr>
        <p:grpSpPr>
          <a:xfrm>
            <a:off x="265890" y="4006291"/>
            <a:ext cx="2125026" cy="1019176"/>
            <a:chOff x="491855" y="1163955"/>
            <a:chExt cx="2125026" cy="1019176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94BFCE52-B34E-4CBA-92F3-504A9619F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91855" y="1163956"/>
              <a:ext cx="1019175" cy="1019175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945A4286-B6C7-4109-BFFE-24E7B72A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97706" y="1163955"/>
              <a:ext cx="1019175" cy="1019175"/>
            </a:xfrm>
            <a:prstGeom prst="rect">
              <a:avLst/>
            </a:prstGeom>
          </p:spPr>
        </p:pic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9846FBFA-0721-44F2-A952-005E51BED1A5}"/>
              </a:ext>
            </a:extLst>
          </p:cNvPr>
          <p:cNvSpPr txBox="1"/>
          <p:nvPr/>
        </p:nvSpPr>
        <p:spPr>
          <a:xfrm>
            <a:off x="2586521" y="3703482"/>
            <a:ext cx="39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Bahnschrift SemiBold Condensed" panose="020B0502040204020203" pitchFamily="34" charset="0"/>
              </a:rPr>
              <a:t>Attention Based Deep Learning Model</a:t>
            </a:r>
            <a:endParaRPr lang="zh-CN" altLang="en-US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0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385220AA-227C-4B73-A441-F476621AF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649922"/>
              </p:ext>
            </p:extLst>
          </p:nvPr>
        </p:nvGraphicFramePr>
        <p:xfrm>
          <a:off x="876844" y="935381"/>
          <a:ext cx="7390312" cy="453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B4A17393-24B6-4A89-A9CF-491C73988C31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03F6F42-738C-49DC-BEB6-FD8E1EC93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4DEFB3B-E12C-4A04-B977-B89628B290A1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E0F3993-190E-476E-AAB0-EA2D8E7CFEF7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749B3F8-67B6-48E5-88C7-FA4D8327C82F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87481FD-AA92-4399-B21B-021188B18E6F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BC06E79E-D27D-416A-88B2-E6BC0B08B11E}"/>
              </a:ext>
            </a:extLst>
          </p:cNvPr>
          <p:cNvGrpSpPr/>
          <p:nvPr/>
        </p:nvGrpSpPr>
        <p:grpSpPr>
          <a:xfrm>
            <a:off x="1505652" y="2312988"/>
            <a:ext cx="2595227" cy="1717228"/>
            <a:chOff x="1505653" y="2684416"/>
            <a:chExt cx="2595227" cy="1717228"/>
          </a:xfrm>
        </p:grpSpPr>
        <p:pic>
          <p:nvPicPr>
            <p:cNvPr id="112" name="图片 111" descr="黑暗中的灯光&#10;&#10;描述已自动生成">
              <a:extLst>
                <a:ext uri="{FF2B5EF4-FFF2-40B4-BE49-F238E27FC236}">
                  <a16:creationId xmlns:a16="http://schemas.microsoft.com/office/drawing/2014/main" id="{B614A636-70FE-4B7E-908B-57731920C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54"/>
            <a:stretch/>
          </p:blipFill>
          <p:spPr>
            <a:xfrm rot="16200000">
              <a:off x="2021286" y="2308596"/>
              <a:ext cx="1703773" cy="2455414"/>
            </a:xfrm>
            <a:prstGeom prst="rect">
              <a:avLst/>
            </a:prstGeom>
          </p:spPr>
        </p:pic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C286DD59-F896-4A4B-83E4-5C3F139D0365}"/>
                </a:ext>
              </a:extLst>
            </p:cNvPr>
            <p:cNvSpPr txBox="1"/>
            <p:nvPr/>
          </p:nvSpPr>
          <p:spPr>
            <a:xfrm>
              <a:off x="1505653" y="4124645"/>
              <a:ext cx="19609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Fluorescence-Red Filter </a:t>
              </a:r>
              <a:endParaRPr lang="zh-CN" altLang="en-US" sz="1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DA32BC5-CDF3-41D2-AA1B-3E5EC4085D63}"/>
              </a:ext>
            </a:extLst>
          </p:cNvPr>
          <p:cNvGrpSpPr/>
          <p:nvPr/>
        </p:nvGrpSpPr>
        <p:grpSpPr>
          <a:xfrm>
            <a:off x="1769078" y="2454256"/>
            <a:ext cx="2700044" cy="1949488"/>
            <a:chOff x="1769079" y="2825684"/>
            <a:chExt cx="2700044" cy="1949488"/>
          </a:xfrm>
        </p:grpSpPr>
        <p:pic>
          <p:nvPicPr>
            <p:cNvPr id="154" name="图片 153">
              <a:extLst>
                <a:ext uri="{FF2B5EF4-FFF2-40B4-BE49-F238E27FC236}">
                  <a16:creationId xmlns:a16="http://schemas.microsoft.com/office/drawing/2014/main" id="{BBBFA555-FDC7-445D-A3E2-132DBD9EF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0" b="2469"/>
            <a:stretch/>
          </p:blipFill>
          <p:spPr>
            <a:xfrm>
              <a:off x="2012222" y="3126000"/>
              <a:ext cx="2456901" cy="164917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53" name="图片 152">
              <a:extLst>
                <a:ext uri="{FF2B5EF4-FFF2-40B4-BE49-F238E27FC236}">
                  <a16:creationId xmlns:a16="http://schemas.microsoft.com/office/drawing/2014/main" id="{D588DAE6-3982-4CB7-BC53-4D7A9EE74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0" b="2469"/>
            <a:stretch/>
          </p:blipFill>
          <p:spPr>
            <a:xfrm>
              <a:off x="1892693" y="2979539"/>
              <a:ext cx="2456901" cy="164917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52" name="图片 151">
              <a:extLst>
                <a:ext uri="{FF2B5EF4-FFF2-40B4-BE49-F238E27FC236}">
                  <a16:creationId xmlns:a16="http://schemas.microsoft.com/office/drawing/2014/main" id="{731C3480-347A-4E9F-867C-E934D0A78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0" b="2469"/>
            <a:stretch/>
          </p:blipFill>
          <p:spPr>
            <a:xfrm>
              <a:off x="1769079" y="2825684"/>
              <a:ext cx="2456901" cy="164917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7A2B8D53-7E1C-4BFA-96AE-A4B6C953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0" b="2469"/>
          <a:stretch/>
        </p:blipFill>
        <p:spPr>
          <a:xfrm>
            <a:off x="1644930" y="2345836"/>
            <a:ext cx="2456901" cy="16491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7" name="组合 96">
            <a:extLst>
              <a:ext uri="{FF2B5EF4-FFF2-40B4-BE49-F238E27FC236}">
                <a16:creationId xmlns:a16="http://schemas.microsoft.com/office/drawing/2014/main" id="{91A94E5F-1116-432D-A5E1-70617A4E2AD3}"/>
              </a:ext>
            </a:extLst>
          </p:cNvPr>
          <p:cNvGrpSpPr/>
          <p:nvPr/>
        </p:nvGrpSpPr>
        <p:grpSpPr>
          <a:xfrm flipH="1">
            <a:off x="1902499" y="2945008"/>
            <a:ext cx="666000" cy="1044000"/>
            <a:chOff x="885325" y="5093470"/>
            <a:chExt cx="666000" cy="1044000"/>
          </a:xfrm>
        </p:grpSpPr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793D5ABD-91BD-48A9-8EFB-536B330B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</a:blip>
            <a:stretch>
              <a:fillRect/>
            </a:stretch>
          </p:blipFill>
          <p:spPr>
            <a:xfrm>
              <a:off x="885325" y="5093470"/>
              <a:ext cx="666000" cy="1044000"/>
            </a:xfrm>
            <a:prstGeom prst="rect">
              <a:avLst/>
            </a:prstGeom>
          </p:spPr>
        </p:pic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189F6C4E-209E-4D8F-A2BF-A30C736C6B60}"/>
                </a:ext>
              </a:extLst>
            </p:cNvPr>
            <p:cNvSpPr/>
            <p:nvPr/>
          </p:nvSpPr>
          <p:spPr>
            <a:xfrm>
              <a:off x="1293242" y="5655495"/>
              <a:ext cx="242888" cy="459581"/>
            </a:xfrm>
            <a:custGeom>
              <a:avLst/>
              <a:gdLst>
                <a:gd name="connsiteX0" fmla="*/ 0 w 242888"/>
                <a:gd name="connsiteY0" fmla="*/ 0 h 459581"/>
                <a:gd name="connsiteX1" fmla="*/ 242888 w 242888"/>
                <a:gd name="connsiteY1" fmla="*/ 4762 h 459581"/>
                <a:gd name="connsiteX2" fmla="*/ 235744 w 242888"/>
                <a:gd name="connsiteY2" fmla="*/ 192881 h 459581"/>
                <a:gd name="connsiteX3" fmla="*/ 188119 w 242888"/>
                <a:gd name="connsiteY3" fmla="*/ 390525 h 459581"/>
                <a:gd name="connsiteX4" fmla="*/ 126207 w 242888"/>
                <a:gd name="connsiteY4" fmla="*/ 459581 h 459581"/>
                <a:gd name="connsiteX5" fmla="*/ 95250 w 242888"/>
                <a:gd name="connsiteY5" fmla="*/ 454819 h 459581"/>
                <a:gd name="connsiteX6" fmla="*/ 30957 w 242888"/>
                <a:gd name="connsiteY6" fmla="*/ 333375 h 459581"/>
                <a:gd name="connsiteX7" fmla="*/ 9525 w 242888"/>
                <a:gd name="connsiteY7" fmla="*/ 214312 h 459581"/>
                <a:gd name="connsiteX8" fmla="*/ 9525 w 242888"/>
                <a:gd name="connsiteY8" fmla="*/ 104775 h 459581"/>
                <a:gd name="connsiteX9" fmla="*/ 0 w 242888"/>
                <a:gd name="connsiteY9" fmla="*/ 0 h 4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888" h="459581">
                  <a:moveTo>
                    <a:pt x="0" y="0"/>
                  </a:moveTo>
                  <a:lnTo>
                    <a:pt x="242888" y="4762"/>
                  </a:lnTo>
                  <a:lnTo>
                    <a:pt x="235744" y="192881"/>
                  </a:lnTo>
                  <a:lnTo>
                    <a:pt x="188119" y="390525"/>
                  </a:lnTo>
                  <a:lnTo>
                    <a:pt x="126207" y="459581"/>
                  </a:lnTo>
                  <a:lnTo>
                    <a:pt x="95250" y="454819"/>
                  </a:lnTo>
                  <a:lnTo>
                    <a:pt x="30957" y="333375"/>
                  </a:lnTo>
                  <a:lnTo>
                    <a:pt x="9525" y="214312"/>
                  </a:lnTo>
                  <a:lnTo>
                    <a:pt x="9525" y="104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4931CAD-841C-41F1-B0B0-9A9624EAEBE0}"/>
              </a:ext>
            </a:extLst>
          </p:cNvPr>
          <p:cNvCxnSpPr>
            <a:cxnSpLocks/>
          </p:cNvCxnSpPr>
          <p:nvPr/>
        </p:nvCxnSpPr>
        <p:spPr>
          <a:xfrm>
            <a:off x="2847974" y="3548751"/>
            <a:ext cx="11918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107">
            <a:extLst>
              <a:ext uri="{FF2B5EF4-FFF2-40B4-BE49-F238E27FC236}">
                <a16:creationId xmlns:a16="http://schemas.microsoft.com/office/drawing/2014/main" id="{12038F7A-ABA7-4AA1-9963-47B88371589E}"/>
              </a:ext>
            </a:extLst>
          </p:cNvPr>
          <p:cNvSpPr txBox="1"/>
          <p:nvPr/>
        </p:nvSpPr>
        <p:spPr>
          <a:xfrm>
            <a:off x="2850263" y="3624810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37°C Water-bath</a:t>
            </a:r>
            <a:endParaRPr lang="zh-CN" altLang="en-US" sz="1200" b="1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EF3F8E42-5179-40B1-832D-7083CAB15C6A}"/>
              </a:ext>
            </a:extLst>
          </p:cNvPr>
          <p:cNvSpPr txBox="1"/>
          <p:nvPr/>
        </p:nvSpPr>
        <p:spPr>
          <a:xfrm>
            <a:off x="2976366" y="3243936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10 minutes</a:t>
            </a:r>
            <a:endParaRPr lang="zh-CN" altLang="en-US" sz="1200" b="1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37AC844-5FAC-4828-80A7-333A88572EFF}"/>
              </a:ext>
            </a:extLst>
          </p:cNvPr>
          <p:cNvGrpSpPr/>
          <p:nvPr/>
        </p:nvGrpSpPr>
        <p:grpSpPr>
          <a:xfrm>
            <a:off x="1608567" y="4125599"/>
            <a:ext cx="2492311" cy="1721293"/>
            <a:chOff x="1608568" y="4497027"/>
            <a:chExt cx="2492311" cy="1721293"/>
          </a:xfrm>
        </p:grpSpPr>
        <p:pic>
          <p:nvPicPr>
            <p:cNvPr id="113" name="图片 112" descr="电脑萤幕&#10;&#10;低可信度描述已自动生成">
              <a:extLst>
                <a:ext uri="{FF2B5EF4-FFF2-40B4-BE49-F238E27FC236}">
                  <a16:creationId xmlns:a16="http://schemas.microsoft.com/office/drawing/2014/main" id="{12E5C224-82A2-4359-9604-4600EA6D6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55"/>
            <a:stretch/>
          </p:blipFill>
          <p:spPr>
            <a:xfrm rot="16200000">
              <a:off x="2021285" y="4121207"/>
              <a:ext cx="1703773" cy="2455414"/>
            </a:xfrm>
            <a:prstGeom prst="rect">
              <a:avLst/>
            </a:prstGeom>
          </p:spPr>
        </p:pic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EB70BB0A-8A51-4767-8EB1-4C36D645520D}"/>
                </a:ext>
              </a:extLst>
            </p:cNvPr>
            <p:cNvSpPr txBox="1"/>
            <p:nvPr/>
          </p:nvSpPr>
          <p:spPr>
            <a:xfrm>
              <a:off x="1608568" y="5941321"/>
              <a:ext cx="19609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Fluorescence-Green Filter</a:t>
              </a:r>
              <a:endParaRPr lang="zh-CN" altLang="en-US" sz="1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155" name="文本框 154">
            <a:extLst>
              <a:ext uri="{FF2B5EF4-FFF2-40B4-BE49-F238E27FC236}">
                <a16:creationId xmlns:a16="http://schemas.microsoft.com/office/drawing/2014/main" id="{DCCE4CD0-C13E-4C79-BAE1-88393ACFA763}"/>
              </a:ext>
            </a:extLst>
          </p:cNvPr>
          <p:cNvSpPr txBox="1"/>
          <p:nvPr/>
        </p:nvSpPr>
        <p:spPr>
          <a:xfrm>
            <a:off x="1691265" y="2362637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Dead: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Propidium Iodide</a:t>
            </a:r>
            <a:endParaRPr lang="zh-CN" altLang="en-US" sz="1400" dirty="0">
              <a:solidFill>
                <a:srgbClr val="FF000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5CC173F8-AE1C-432D-87DB-A79585A4554F}"/>
              </a:ext>
            </a:extLst>
          </p:cNvPr>
          <p:cNvSpPr txBox="1"/>
          <p:nvPr/>
        </p:nvSpPr>
        <p:spPr>
          <a:xfrm>
            <a:off x="2898495" y="3660379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Live:SYBR14</a:t>
            </a:r>
            <a:endParaRPr lang="zh-CN" altLang="en-US" sz="1400" dirty="0">
              <a:solidFill>
                <a:srgbClr val="00B05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105" name="图片 104">
            <a:extLst>
              <a:ext uri="{FF2B5EF4-FFF2-40B4-BE49-F238E27FC236}">
                <a16:creationId xmlns:a16="http://schemas.microsoft.com/office/drawing/2014/main" id="{A770C6D0-A29C-4FBB-B46F-E83837AC922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19540296">
            <a:off x="11963" y="2867351"/>
            <a:ext cx="1475046" cy="12124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DE3DE1-3484-41F6-AC43-4C8238562F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19540296">
            <a:off x="-32179" y="522630"/>
            <a:ext cx="1475046" cy="1212416"/>
          </a:xfrm>
          <a:prstGeom prst="rect">
            <a:avLst/>
          </a:prstGeom>
        </p:spPr>
      </p:pic>
      <p:grpSp>
        <p:nvGrpSpPr>
          <p:cNvPr id="100" name="组合 99">
            <a:extLst>
              <a:ext uri="{FF2B5EF4-FFF2-40B4-BE49-F238E27FC236}">
                <a16:creationId xmlns:a16="http://schemas.microsoft.com/office/drawing/2014/main" id="{027C780C-10E2-4182-AC05-B802BCDEE238}"/>
              </a:ext>
            </a:extLst>
          </p:cNvPr>
          <p:cNvGrpSpPr/>
          <p:nvPr/>
        </p:nvGrpSpPr>
        <p:grpSpPr>
          <a:xfrm>
            <a:off x="193726" y="1487177"/>
            <a:ext cx="666000" cy="1044000"/>
            <a:chOff x="885325" y="5093470"/>
            <a:chExt cx="666000" cy="1044000"/>
          </a:xfrm>
        </p:grpSpPr>
        <p:pic>
          <p:nvPicPr>
            <p:cNvPr id="101" name="图片 100">
              <a:extLst>
                <a:ext uri="{FF2B5EF4-FFF2-40B4-BE49-F238E27FC236}">
                  <a16:creationId xmlns:a16="http://schemas.microsoft.com/office/drawing/2014/main" id="{96B970E4-50E7-4739-A25D-A0E7D950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</a:blip>
            <a:stretch>
              <a:fillRect/>
            </a:stretch>
          </p:blipFill>
          <p:spPr>
            <a:xfrm>
              <a:off x="885325" y="5093470"/>
              <a:ext cx="666000" cy="1044000"/>
            </a:xfrm>
            <a:prstGeom prst="rect">
              <a:avLst/>
            </a:prstGeom>
          </p:spPr>
        </p:pic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2EA338D1-1F1A-46B3-8EDE-139CAC8B8D3E}"/>
                </a:ext>
              </a:extLst>
            </p:cNvPr>
            <p:cNvSpPr/>
            <p:nvPr/>
          </p:nvSpPr>
          <p:spPr>
            <a:xfrm>
              <a:off x="1293242" y="5655495"/>
              <a:ext cx="242888" cy="459581"/>
            </a:xfrm>
            <a:custGeom>
              <a:avLst/>
              <a:gdLst>
                <a:gd name="connsiteX0" fmla="*/ 0 w 242888"/>
                <a:gd name="connsiteY0" fmla="*/ 0 h 459581"/>
                <a:gd name="connsiteX1" fmla="*/ 242888 w 242888"/>
                <a:gd name="connsiteY1" fmla="*/ 4762 h 459581"/>
                <a:gd name="connsiteX2" fmla="*/ 235744 w 242888"/>
                <a:gd name="connsiteY2" fmla="*/ 192881 h 459581"/>
                <a:gd name="connsiteX3" fmla="*/ 188119 w 242888"/>
                <a:gd name="connsiteY3" fmla="*/ 390525 h 459581"/>
                <a:gd name="connsiteX4" fmla="*/ 126207 w 242888"/>
                <a:gd name="connsiteY4" fmla="*/ 459581 h 459581"/>
                <a:gd name="connsiteX5" fmla="*/ 95250 w 242888"/>
                <a:gd name="connsiteY5" fmla="*/ 454819 h 459581"/>
                <a:gd name="connsiteX6" fmla="*/ 30957 w 242888"/>
                <a:gd name="connsiteY6" fmla="*/ 333375 h 459581"/>
                <a:gd name="connsiteX7" fmla="*/ 9525 w 242888"/>
                <a:gd name="connsiteY7" fmla="*/ 214312 h 459581"/>
                <a:gd name="connsiteX8" fmla="*/ 9525 w 242888"/>
                <a:gd name="connsiteY8" fmla="*/ 104775 h 459581"/>
                <a:gd name="connsiteX9" fmla="*/ 0 w 242888"/>
                <a:gd name="connsiteY9" fmla="*/ 0 h 4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888" h="459581">
                  <a:moveTo>
                    <a:pt x="0" y="0"/>
                  </a:moveTo>
                  <a:lnTo>
                    <a:pt x="242888" y="4762"/>
                  </a:lnTo>
                  <a:lnTo>
                    <a:pt x="235744" y="192881"/>
                  </a:lnTo>
                  <a:lnTo>
                    <a:pt x="188119" y="390525"/>
                  </a:lnTo>
                  <a:lnTo>
                    <a:pt x="126207" y="459581"/>
                  </a:lnTo>
                  <a:lnTo>
                    <a:pt x="95250" y="454819"/>
                  </a:lnTo>
                  <a:lnTo>
                    <a:pt x="30957" y="333375"/>
                  </a:lnTo>
                  <a:lnTo>
                    <a:pt x="9525" y="214312"/>
                  </a:lnTo>
                  <a:lnTo>
                    <a:pt x="9525" y="104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6CE41AD0-D37E-408E-9E5F-54A1EBAAA962}"/>
              </a:ext>
            </a:extLst>
          </p:cNvPr>
          <p:cNvGrpSpPr/>
          <p:nvPr/>
        </p:nvGrpSpPr>
        <p:grpSpPr>
          <a:xfrm>
            <a:off x="220126" y="3881744"/>
            <a:ext cx="666000" cy="1044000"/>
            <a:chOff x="885325" y="5093470"/>
            <a:chExt cx="666000" cy="1044000"/>
          </a:xfrm>
        </p:grpSpPr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DA06539D-BFC6-4EA4-B42D-59FEB579D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</a:blip>
            <a:stretch>
              <a:fillRect/>
            </a:stretch>
          </p:blipFill>
          <p:spPr>
            <a:xfrm>
              <a:off x="885325" y="5093470"/>
              <a:ext cx="666000" cy="1044000"/>
            </a:xfrm>
            <a:prstGeom prst="rect">
              <a:avLst/>
            </a:prstGeom>
          </p:spPr>
        </p:pic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79DFA485-0F10-48C2-9025-33C65E5E2AFF}"/>
                </a:ext>
              </a:extLst>
            </p:cNvPr>
            <p:cNvSpPr/>
            <p:nvPr/>
          </p:nvSpPr>
          <p:spPr>
            <a:xfrm>
              <a:off x="1293242" y="5655495"/>
              <a:ext cx="242888" cy="459581"/>
            </a:xfrm>
            <a:custGeom>
              <a:avLst/>
              <a:gdLst>
                <a:gd name="connsiteX0" fmla="*/ 0 w 242888"/>
                <a:gd name="connsiteY0" fmla="*/ 0 h 459581"/>
                <a:gd name="connsiteX1" fmla="*/ 242888 w 242888"/>
                <a:gd name="connsiteY1" fmla="*/ 4762 h 459581"/>
                <a:gd name="connsiteX2" fmla="*/ 235744 w 242888"/>
                <a:gd name="connsiteY2" fmla="*/ 192881 h 459581"/>
                <a:gd name="connsiteX3" fmla="*/ 188119 w 242888"/>
                <a:gd name="connsiteY3" fmla="*/ 390525 h 459581"/>
                <a:gd name="connsiteX4" fmla="*/ 126207 w 242888"/>
                <a:gd name="connsiteY4" fmla="*/ 459581 h 459581"/>
                <a:gd name="connsiteX5" fmla="*/ 95250 w 242888"/>
                <a:gd name="connsiteY5" fmla="*/ 454819 h 459581"/>
                <a:gd name="connsiteX6" fmla="*/ 30957 w 242888"/>
                <a:gd name="connsiteY6" fmla="*/ 333375 h 459581"/>
                <a:gd name="connsiteX7" fmla="*/ 9525 w 242888"/>
                <a:gd name="connsiteY7" fmla="*/ 214312 h 459581"/>
                <a:gd name="connsiteX8" fmla="*/ 9525 w 242888"/>
                <a:gd name="connsiteY8" fmla="*/ 104775 h 459581"/>
                <a:gd name="connsiteX9" fmla="*/ 0 w 242888"/>
                <a:gd name="connsiteY9" fmla="*/ 0 h 4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888" h="459581">
                  <a:moveTo>
                    <a:pt x="0" y="0"/>
                  </a:moveTo>
                  <a:lnTo>
                    <a:pt x="242888" y="4762"/>
                  </a:lnTo>
                  <a:lnTo>
                    <a:pt x="235744" y="192881"/>
                  </a:lnTo>
                  <a:lnTo>
                    <a:pt x="188119" y="390525"/>
                  </a:lnTo>
                  <a:lnTo>
                    <a:pt x="126207" y="459581"/>
                  </a:lnTo>
                  <a:lnTo>
                    <a:pt x="95250" y="454819"/>
                  </a:lnTo>
                  <a:lnTo>
                    <a:pt x="30957" y="333375"/>
                  </a:lnTo>
                  <a:lnTo>
                    <a:pt x="9525" y="214312"/>
                  </a:lnTo>
                  <a:lnTo>
                    <a:pt x="9525" y="104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FCF1F10D-7840-451E-B643-D7485146F2D9}"/>
              </a:ext>
            </a:extLst>
          </p:cNvPr>
          <p:cNvSpPr txBox="1"/>
          <p:nvPr/>
        </p:nvSpPr>
        <p:spPr>
          <a:xfrm>
            <a:off x="147979" y="2514851"/>
            <a:ext cx="1148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SYBR14 Solution</a:t>
            </a:r>
            <a:endParaRPr lang="zh-CN" altLang="en-US" sz="1200" b="1" dirty="0">
              <a:solidFill>
                <a:schemeClr val="accent6">
                  <a:lumMod val="75000"/>
                </a:schemeClr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947D267A-F29F-4691-8E29-0120CE482123}"/>
              </a:ext>
            </a:extLst>
          </p:cNvPr>
          <p:cNvSpPr txBox="1"/>
          <p:nvPr/>
        </p:nvSpPr>
        <p:spPr>
          <a:xfrm>
            <a:off x="136180" y="4975384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Propidium Iodide </a:t>
            </a:r>
          </a:p>
          <a:p>
            <a:pPr algn="ctr"/>
            <a:r>
              <a:rPr lang="en-US" altLang="zh-CN" sz="1200" b="1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Solution</a:t>
            </a:r>
            <a:endParaRPr lang="zh-CN" altLang="en-US" sz="1200" b="1" dirty="0">
              <a:solidFill>
                <a:srgbClr val="FF000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3A223D-C5D8-4E73-976E-7EC66FC083B1}"/>
              </a:ext>
            </a:extLst>
          </p:cNvPr>
          <p:cNvGrpSpPr/>
          <p:nvPr/>
        </p:nvGrpSpPr>
        <p:grpSpPr>
          <a:xfrm>
            <a:off x="4178795" y="2936528"/>
            <a:ext cx="1151731" cy="1514145"/>
            <a:chOff x="4178796" y="3307956"/>
            <a:chExt cx="1151731" cy="1514145"/>
          </a:xfrm>
        </p:grpSpPr>
        <p:pic>
          <p:nvPicPr>
            <p:cNvPr id="16" name="图形 15" descr="显微镜 纯色填充">
              <a:extLst>
                <a:ext uri="{FF2B5EF4-FFF2-40B4-BE49-F238E27FC236}">
                  <a16:creationId xmlns:a16="http://schemas.microsoft.com/office/drawing/2014/main" id="{E11F2AC4-5146-4764-A987-D610D1AC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78796" y="3307956"/>
              <a:ext cx="1128507" cy="1128507"/>
            </a:xfrm>
            <a:prstGeom prst="rect">
              <a:avLst/>
            </a:prstGeom>
          </p:spPr>
        </p:pic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17214136-4365-4A24-BE67-F6641A60A769}"/>
                </a:ext>
              </a:extLst>
            </p:cNvPr>
            <p:cNvSpPr txBox="1"/>
            <p:nvPr/>
          </p:nvSpPr>
          <p:spPr>
            <a:xfrm>
              <a:off x="4275431" y="4360436"/>
              <a:ext cx="1055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Fluorescence </a:t>
              </a:r>
            </a:p>
            <a:p>
              <a:pPr algn="ctr"/>
              <a:r>
                <a:rPr lang="en-US" altLang="zh-CN" sz="1200" b="1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Microscopy</a:t>
              </a:r>
              <a:endParaRPr lang="zh-CN" altLang="en-US" sz="12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BE5D387-C15E-4AC3-9F0C-BCE38106029E}"/>
              </a:ext>
            </a:extLst>
          </p:cNvPr>
          <p:cNvGrpSpPr/>
          <p:nvPr/>
        </p:nvGrpSpPr>
        <p:grpSpPr>
          <a:xfrm>
            <a:off x="1068374" y="500377"/>
            <a:ext cx="3031969" cy="1717431"/>
            <a:chOff x="1068375" y="871805"/>
            <a:chExt cx="3031969" cy="1717431"/>
          </a:xfrm>
        </p:grpSpPr>
        <p:pic>
          <p:nvPicPr>
            <p:cNvPr id="114" name="图片 113" descr="门上贴着海报&#10;&#10;中度可信度描述已自动生成">
              <a:extLst>
                <a:ext uri="{FF2B5EF4-FFF2-40B4-BE49-F238E27FC236}">
                  <a16:creationId xmlns:a16="http://schemas.microsoft.com/office/drawing/2014/main" id="{EF7D2F04-591E-4F68-845E-C38BF4F19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54"/>
            <a:stretch/>
          </p:blipFill>
          <p:spPr>
            <a:xfrm rot="16200000">
              <a:off x="2020752" y="495985"/>
              <a:ext cx="1703772" cy="2455412"/>
            </a:xfrm>
            <a:prstGeom prst="rect">
              <a:avLst/>
            </a:prstGeom>
          </p:spPr>
        </p:pic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2E429688-7F13-4ECE-9A3B-484D756B52ED}"/>
                </a:ext>
              </a:extLst>
            </p:cNvPr>
            <p:cNvSpPr txBox="1"/>
            <p:nvPr/>
          </p:nvSpPr>
          <p:spPr>
            <a:xfrm>
              <a:off x="1068375" y="2312237"/>
              <a:ext cx="19609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Brightfield</a:t>
              </a:r>
              <a:endParaRPr lang="zh-CN" altLang="en-US" sz="1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grpSp>
        <p:nvGrpSpPr>
          <p:cNvPr id="237" name="组合 236">
            <a:extLst>
              <a:ext uri="{FF2B5EF4-FFF2-40B4-BE49-F238E27FC236}">
                <a16:creationId xmlns:a16="http://schemas.microsoft.com/office/drawing/2014/main" id="{F39BB3EC-4A31-4CAD-933B-E7675056E13B}"/>
              </a:ext>
            </a:extLst>
          </p:cNvPr>
          <p:cNvGrpSpPr/>
          <p:nvPr/>
        </p:nvGrpSpPr>
        <p:grpSpPr>
          <a:xfrm>
            <a:off x="5042169" y="512657"/>
            <a:ext cx="3682800" cy="2628000"/>
            <a:chOff x="5042170" y="884085"/>
            <a:chExt cx="3682800" cy="2628000"/>
          </a:xfrm>
        </p:grpSpPr>
        <p:grpSp>
          <p:nvGrpSpPr>
            <p:cNvPr id="219" name="组合 218">
              <a:extLst>
                <a:ext uri="{FF2B5EF4-FFF2-40B4-BE49-F238E27FC236}">
                  <a16:creationId xmlns:a16="http://schemas.microsoft.com/office/drawing/2014/main" id="{BC570D84-6891-465D-B7FE-3A71A347C87F}"/>
                </a:ext>
              </a:extLst>
            </p:cNvPr>
            <p:cNvGrpSpPr/>
            <p:nvPr/>
          </p:nvGrpSpPr>
          <p:grpSpPr>
            <a:xfrm>
              <a:off x="5042170" y="884085"/>
              <a:ext cx="3682800" cy="2628000"/>
              <a:chOff x="5042170" y="884085"/>
              <a:chExt cx="3682800" cy="262800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532B1D2-2B59-4270-A518-4889E98B25AD}"/>
                  </a:ext>
                </a:extLst>
              </p:cNvPr>
              <p:cNvSpPr/>
              <p:nvPr/>
            </p:nvSpPr>
            <p:spPr>
              <a:xfrm>
                <a:off x="5042170" y="884085"/>
                <a:ext cx="3682800" cy="2628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DDA780BE-D655-4947-A02C-6B879441AD51}"/>
                  </a:ext>
                </a:extLst>
              </p:cNvPr>
              <p:cNvSpPr txBox="1"/>
              <p:nvPr/>
            </p:nvSpPr>
            <p:spPr>
              <a:xfrm>
                <a:off x="5082852" y="889670"/>
                <a:ext cx="2941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B050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Bahnschrift SemiCondensed" panose="020B0502040204020203" pitchFamily="34" charset="0"/>
                  </a:rPr>
                  <a:t>Live Immotile Sperm </a:t>
                </a:r>
                <a:r>
                  <a:rPr lang="en-US" altLang="zh-CN" sz="1400" dirty="0">
                    <a:latin typeface="Bahnschrift SemiCondensed" panose="020B0502040204020203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Bahnschrift SemiCondensed" panose="020B0502040204020203" pitchFamily="34" charset="0"/>
                  </a:rPr>
                  <a:t>(Total 658 sperm)</a:t>
                </a:r>
              </a:p>
            </p:txBody>
          </p:sp>
          <p:pic>
            <p:nvPicPr>
              <p:cNvPr id="190" name="图片 189" descr="图片包含 游戏机, 动物&#10;&#10;描述已自动生成">
                <a:extLst>
                  <a:ext uri="{FF2B5EF4-FFF2-40B4-BE49-F238E27FC236}">
                    <a16:creationId xmlns:a16="http://schemas.microsoft.com/office/drawing/2014/main" id="{5452BBCD-80D4-4B9E-9461-F78B7E7C0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5268" y="274159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92" name="图片 191" descr="图片包含 游戏机, 虫, 瓶子&#10;&#10;描述已自动生成">
                <a:extLst>
                  <a:ext uri="{FF2B5EF4-FFF2-40B4-BE49-F238E27FC236}">
                    <a16:creationId xmlns:a16="http://schemas.microsoft.com/office/drawing/2014/main" id="{BAA4A6D0-A38C-4FEC-8FC7-030ECFB93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015" y="274159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94" name="图片 193" descr="图片包含 游戏机&#10;&#10;描述已自动生成">
                <a:extLst>
                  <a:ext uri="{FF2B5EF4-FFF2-40B4-BE49-F238E27FC236}">
                    <a16:creationId xmlns:a16="http://schemas.microsoft.com/office/drawing/2014/main" id="{C47E32FA-D111-42BF-84EB-69B880021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5268" y="186805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96" name="图片 195" descr="图片包含 游戏机&#10;&#10;描述已自动生成">
                <a:extLst>
                  <a:ext uri="{FF2B5EF4-FFF2-40B4-BE49-F238E27FC236}">
                    <a16:creationId xmlns:a16="http://schemas.microsoft.com/office/drawing/2014/main" id="{DE35C96C-F52E-4882-990D-70EF41C58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015" y="1866922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98" name="图片 197" descr="图片包含 游戏机&#10;&#10;描述已自动生成">
                <a:extLst>
                  <a:ext uri="{FF2B5EF4-FFF2-40B4-BE49-F238E27FC236}">
                    <a16:creationId xmlns:a16="http://schemas.microsoft.com/office/drawing/2014/main" id="{CC5DA4CC-4F22-4294-92DD-A57D5CB26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6499" y="1213075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00" name="图片 199" descr="图片包含 游戏机, 鸟&#10;&#10;描述已自动生成">
                <a:extLst>
                  <a:ext uri="{FF2B5EF4-FFF2-40B4-BE49-F238E27FC236}">
                    <a16:creationId xmlns:a16="http://schemas.microsoft.com/office/drawing/2014/main" id="{B3FF28D1-F7DA-4229-B978-7CBF92833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015" y="1213075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02" name="图片 201" descr="图片包含 玻璃&#10;&#10;描述已自动生成">
                <a:extLst>
                  <a:ext uri="{FF2B5EF4-FFF2-40B4-BE49-F238E27FC236}">
                    <a16:creationId xmlns:a16="http://schemas.microsoft.com/office/drawing/2014/main" id="{D08EFE1D-FAD9-4B47-A862-DAD3993AD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0726" y="274159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04" name="图片 203" descr="图片包含 游戏机&#10;&#10;描述已自动生成">
                <a:extLst>
                  <a:ext uri="{FF2B5EF4-FFF2-40B4-BE49-F238E27FC236}">
                    <a16:creationId xmlns:a16="http://schemas.microsoft.com/office/drawing/2014/main" id="{1937A919-08DB-47EA-8D81-ED43AC275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5989" y="2742397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06" name="图片 205" descr="图片包含 游戏机, 动物&#10;&#10;描述已自动生成">
                <a:extLst>
                  <a:ext uri="{FF2B5EF4-FFF2-40B4-BE49-F238E27FC236}">
                    <a16:creationId xmlns:a16="http://schemas.microsoft.com/office/drawing/2014/main" id="{80F6ED24-D4EB-4C8E-9B25-8DA9423DE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1874" y="274159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08" name="图片 207" descr="图片包含 游戏机, 鸟&#10;&#10;描述已自动生成">
                <a:extLst>
                  <a:ext uri="{FF2B5EF4-FFF2-40B4-BE49-F238E27FC236}">
                    <a16:creationId xmlns:a16="http://schemas.microsoft.com/office/drawing/2014/main" id="{95E5EF1D-60EF-458B-B788-EEB2A01F6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291" y="1866922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10" name="图片 209" descr="图形用户界面, 应用程序&#10;&#10;描述已自动生成">
                <a:extLst>
                  <a:ext uri="{FF2B5EF4-FFF2-40B4-BE49-F238E27FC236}">
                    <a16:creationId xmlns:a16="http://schemas.microsoft.com/office/drawing/2014/main" id="{F659A907-65E6-45D5-B342-7BCA4072B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630" y="1218283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12" name="图片 211" descr="张着嘴&#10;&#10;低可信度描述已自动生成">
                <a:extLst>
                  <a:ext uri="{FF2B5EF4-FFF2-40B4-BE49-F238E27FC236}">
                    <a16:creationId xmlns:a16="http://schemas.microsoft.com/office/drawing/2014/main" id="{984937F7-318B-48FB-9324-A022CC43B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5989" y="1866922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14" name="图片 213" descr="图片包含 游戏机&#10;&#10;描述已自动生成">
                <a:extLst>
                  <a:ext uri="{FF2B5EF4-FFF2-40B4-BE49-F238E27FC236}">
                    <a16:creationId xmlns:a16="http://schemas.microsoft.com/office/drawing/2014/main" id="{9447499F-6E63-4BBA-AED3-8CB70F5B0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5989" y="1218283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16" name="图片 215" descr="张着嘴&#10;&#10;低可信度描述已自动生成">
                <a:extLst>
                  <a:ext uri="{FF2B5EF4-FFF2-40B4-BE49-F238E27FC236}">
                    <a16:creationId xmlns:a16="http://schemas.microsoft.com/office/drawing/2014/main" id="{D50A7B7F-4DAA-4523-9081-79EDDBC90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9345" y="1867929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218" name="图片 217" descr="模糊的照片&#10;&#10;描述已自动生成">
                <a:extLst>
                  <a:ext uri="{FF2B5EF4-FFF2-40B4-BE49-F238E27FC236}">
                    <a16:creationId xmlns:a16="http://schemas.microsoft.com/office/drawing/2014/main" id="{BBAC3704-DBB4-4E65-90E6-0DA0C2366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9171" y="1217609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221" name="文本框 220">
              <a:extLst>
                <a:ext uri="{FF2B5EF4-FFF2-40B4-BE49-F238E27FC236}">
                  <a16:creationId xmlns:a16="http://schemas.microsoft.com/office/drawing/2014/main" id="{E184AC69-B6D0-4C48-8989-59B6A992304D}"/>
                </a:ext>
              </a:extLst>
            </p:cNvPr>
            <p:cNvSpPr txBox="1"/>
            <p:nvPr/>
          </p:nvSpPr>
          <p:spPr>
            <a:xfrm>
              <a:off x="7022127" y="2821832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2" name="文本框 221">
              <a:extLst>
                <a:ext uri="{FF2B5EF4-FFF2-40B4-BE49-F238E27FC236}">
                  <a16:creationId xmlns:a16="http://schemas.microsoft.com/office/drawing/2014/main" id="{C0609F6D-20E3-40B9-883A-127423F99A0F}"/>
                </a:ext>
              </a:extLst>
            </p:cNvPr>
            <p:cNvSpPr txBox="1"/>
            <p:nvPr/>
          </p:nvSpPr>
          <p:spPr>
            <a:xfrm>
              <a:off x="7022127" y="195545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3" name="文本框 222">
              <a:extLst>
                <a:ext uri="{FF2B5EF4-FFF2-40B4-BE49-F238E27FC236}">
                  <a16:creationId xmlns:a16="http://schemas.microsoft.com/office/drawing/2014/main" id="{94D1CFBF-5948-44A0-AD52-C965CA2FD908}"/>
                </a:ext>
              </a:extLst>
            </p:cNvPr>
            <p:cNvSpPr txBox="1"/>
            <p:nvPr/>
          </p:nvSpPr>
          <p:spPr>
            <a:xfrm>
              <a:off x="7022563" y="129609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8" name="文本框 227">
              <a:extLst>
                <a:ext uri="{FF2B5EF4-FFF2-40B4-BE49-F238E27FC236}">
                  <a16:creationId xmlns:a16="http://schemas.microsoft.com/office/drawing/2014/main" id="{86718E2E-4BA8-4F45-91ED-972750EF40CD}"/>
                </a:ext>
              </a:extLst>
            </p:cNvPr>
            <p:cNvSpPr txBox="1"/>
            <p:nvPr/>
          </p:nvSpPr>
          <p:spPr>
            <a:xfrm rot="16200000">
              <a:off x="8044003" y="243066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9" name="文本框 228">
              <a:extLst>
                <a:ext uri="{FF2B5EF4-FFF2-40B4-BE49-F238E27FC236}">
                  <a16:creationId xmlns:a16="http://schemas.microsoft.com/office/drawing/2014/main" id="{3ADB9E48-C1F7-4561-A7CE-743F7F57817B}"/>
                </a:ext>
              </a:extLst>
            </p:cNvPr>
            <p:cNvSpPr txBox="1"/>
            <p:nvPr/>
          </p:nvSpPr>
          <p:spPr>
            <a:xfrm rot="16200000">
              <a:off x="7415945" y="2440919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0" name="文本框 229">
              <a:extLst>
                <a:ext uri="{FF2B5EF4-FFF2-40B4-BE49-F238E27FC236}">
                  <a16:creationId xmlns:a16="http://schemas.microsoft.com/office/drawing/2014/main" id="{F4CFD71D-6925-46DC-8BDE-182310ECC9C3}"/>
                </a:ext>
              </a:extLst>
            </p:cNvPr>
            <p:cNvSpPr txBox="1"/>
            <p:nvPr/>
          </p:nvSpPr>
          <p:spPr>
            <a:xfrm rot="16200000">
              <a:off x="6613496" y="243066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1" name="文本框 230">
              <a:extLst>
                <a:ext uri="{FF2B5EF4-FFF2-40B4-BE49-F238E27FC236}">
                  <a16:creationId xmlns:a16="http://schemas.microsoft.com/office/drawing/2014/main" id="{434A926C-F5FC-48D7-9786-3DF07D10BEA0}"/>
                </a:ext>
              </a:extLst>
            </p:cNvPr>
            <p:cNvSpPr txBox="1"/>
            <p:nvPr/>
          </p:nvSpPr>
          <p:spPr>
            <a:xfrm rot="16200000">
              <a:off x="5942451" y="2437752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B7D766E3-0D74-4401-B182-D7ECCD78A6FC}"/>
                </a:ext>
              </a:extLst>
            </p:cNvPr>
            <p:cNvSpPr txBox="1"/>
            <p:nvPr/>
          </p:nvSpPr>
          <p:spPr>
            <a:xfrm rot="16200000">
              <a:off x="5271406" y="243066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grpSp>
        <p:nvGrpSpPr>
          <p:cNvPr id="238" name="组合 237">
            <a:extLst>
              <a:ext uri="{FF2B5EF4-FFF2-40B4-BE49-F238E27FC236}">
                <a16:creationId xmlns:a16="http://schemas.microsoft.com/office/drawing/2014/main" id="{5F528E65-E34C-464C-9774-D80F47656377}"/>
              </a:ext>
            </a:extLst>
          </p:cNvPr>
          <p:cNvGrpSpPr/>
          <p:nvPr/>
        </p:nvGrpSpPr>
        <p:grpSpPr>
          <a:xfrm>
            <a:off x="5043122" y="3333514"/>
            <a:ext cx="3682458" cy="2537537"/>
            <a:chOff x="5043123" y="3704942"/>
            <a:chExt cx="3682458" cy="2537537"/>
          </a:xfrm>
        </p:grpSpPr>
        <p:grpSp>
          <p:nvGrpSpPr>
            <p:cNvPr id="220" name="组合 219">
              <a:extLst>
                <a:ext uri="{FF2B5EF4-FFF2-40B4-BE49-F238E27FC236}">
                  <a16:creationId xmlns:a16="http://schemas.microsoft.com/office/drawing/2014/main" id="{E1BFEBC6-1E04-40F0-A936-CD82CF0E2DDF}"/>
                </a:ext>
              </a:extLst>
            </p:cNvPr>
            <p:cNvGrpSpPr/>
            <p:nvPr/>
          </p:nvGrpSpPr>
          <p:grpSpPr>
            <a:xfrm>
              <a:off x="5043123" y="3704942"/>
              <a:ext cx="3682458" cy="2537537"/>
              <a:chOff x="5043123" y="3704942"/>
              <a:chExt cx="3682458" cy="2537537"/>
            </a:xfrm>
          </p:grpSpPr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9AFA72B7-9A51-4A13-959B-A8DA97CCA0CB}"/>
                  </a:ext>
                </a:extLst>
              </p:cNvPr>
              <p:cNvSpPr/>
              <p:nvPr/>
            </p:nvSpPr>
            <p:spPr>
              <a:xfrm>
                <a:off x="5043123" y="3704942"/>
                <a:ext cx="3682458" cy="253753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06983D23-3E38-4711-A42A-43B2CD301C99}"/>
                  </a:ext>
                </a:extLst>
              </p:cNvPr>
              <p:cNvSpPr txBox="1"/>
              <p:nvPr/>
            </p:nvSpPr>
            <p:spPr>
              <a:xfrm>
                <a:off x="5082852" y="3710958"/>
                <a:ext cx="2977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Bahnschrift SemiCondensed" panose="020B0502040204020203" pitchFamily="34" charset="0"/>
                  </a:rPr>
                  <a:t>Dead Immotile Sperm </a:t>
                </a:r>
                <a:r>
                  <a:rPr lang="en-US" altLang="zh-CN" sz="1400" dirty="0">
                    <a:latin typeface="Bahnschrift SemiCondensed" panose="020B0502040204020203" pitchFamily="34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Bahnschrift SemiCondensed" panose="020B0502040204020203" pitchFamily="34" charset="0"/>
                  </a:rPr>
                  <a:t>(Total 813 sperm)</a:t>
                </a:r>
              </a:p>
            </p:txBody>
          </p:sp>
          <p:pic>
            <p:nvPicPr>
              <p:cNvPr id="160" name="图片 159" descr="图片包含 游戏机&#10;&#10;描述已自动生成">
                <a:extLst>
                  <a:ext uri="{FF2B5EF4-FFF2-40B4-BE49-F238E27FC236}">
                    <a16:creationId xmlns:a16="http://schemas.microsoft.com/office/drawing/2014/main" id="{67FA449B-73CB-4835-BF39-B43062773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0494" y="554646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62" name="图片 161" descr="张着嘴&#10;&#10;低可信度描述已自动生成">
                <a:extLst>
                  <a:ext uri="{FF2B5EF4-FFF2-40B4-BE49-F238E27FC236}">
                    <a16:creationId xmlns:a16="http://schemas.microsoft.com/office/drawing/2014/main" id="{728C77D1-A36A-4BB6-A755-42E193FFE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0494" y="4724258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64" name="图片 163" descr="人的脸&#10;&#10;低可信度描述已自动生成">
                <a:extLst>
                  <a:ext uri="{FF2B5EF4-FFF2-40B4-BE49-F238E27FC236}">
                    <a16:creationId xmlns:a16="http://schemas.microsoft.com/office/drawing/2014/main" id="{407C22BB-82D1-45FF-8846-F508268A1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0494" y="4071820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66" name="图片 165">
                <a:extLst>
                  <a:ext uri="{FF2B5EF4-FFF2-40B4-BE49-F238E27FC236}">
                    <a16:creationId xmlns:a16="http://schemas.microsoft.com/office/drawing/2014/main" id="{38B95551-B7EA-48B9-8A24-767052656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388" y="554646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68" name="图片 167" descr="图片包含 游戏机, 鸟&#10;&#10;描述已自动生成">
                <a:extLst>
                  <a:ext uri="{FF2B5EF4-FFF2-40B4-BE49-F238E27FC236}">
                    <a16:creationId xmlns:a16="http://schemas.microsoft.com/office/drawing/2014/main" id="{3C52312A-FE8C-4EAA-A492-B4744EE37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630" y="5544492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70" name="图片 169" descr="张着嘴&#10;&#10;低可信度描述已自动生成">
                <a:extLst>
                  <a:ext uri="{FF2B5EF4-FFF2-40B4-BE49-F238E27FC236}">
                    <a16:creationId xmlns:a16="http://schemas.microsoft.com/office/drawing/2014/main" id="{C23D3555-49DF-428E-AFC6-7E9842635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8188" y="5544492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72" name="图片 171" descr="图形用户界面&#10;&#10;中度可信度描述已自动生成">
                <a:extLst>
                  <a:ext uri="{FF2B5EF4-FFF2-40B4-BE49-F238E27FC236}">
                    <a16:creationId xmlns:a16="http://schemas.microsoft.com/office/drawing/2014/main" id="{0AAAE218-179A-4720-B4BE-D7318AADE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8600" y="5541924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74" name="图片 173" descr="图片包含 游戏机, 动物&#10;&#10;描述已自动生成">
                <a:extLst>
                  <a:ext uri="{FF2B5EF4-FFF2-40B4-BE49-F238E27FC236}">
                    <a16:creationId xmlns:a16="http://schemas.microsoft.com/office/drawing/2014/main" id="{B3784AEA-9C13-4D79-BA5E-CB7925D54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1333" y="4724258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76" name="图片 175" descr="模糊的照片&#10;&#10;描述已自动生成">
                <a:extLst>
                  <a:ext uri="{FF2B5EF4-FFF2-40B4-BE49-F238E27FC236}">
                    <a16:creationId xmlns:a16="http://schemas.microsoft.com/office/drawing/2014/main" id="{4E36FF35-68E5-47A9-AAFE-1F445ABB2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898" y="4724258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78" name="图片 177" descr="模糊的照片&#10;&#10;描述已自动生成">
                <a:extLst>
                  <a:ext uri="{FF2B5EF4-FFF2-40B4-BE49-F238E27FC236}">
                    <a16:creationId xmlns:a16="http://schemas.microsoft.com/office/drawing/2014/main" id="{9B130A99-5890-4BCB-A9B4-4CE7ECD88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8228" y="4724258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80" name="图片 179" descr="动物的头&#10;&#10;低可信度描述已自动生成">
                <a:extLst>
                  <a:ext uri="{FF2B5EF4-FFF2-40B4-BE49-F238E27FC236}">
                    <a16:creationId xmlns:a16="http://schemas.microsoft.com/office/drawing/2014/main" id="{B2DAE27B-5068-4AD7-B562-52D7E5A8E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691" y="4717692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82" name="图片 181" descr="图片包含 游戏机, 瓶子, 鸟&#10;&#10;描述已自动生成">
                <a:extLst>
                  <a:ext uri="{FF2B5EF4-FFF2-40B4-BE49-F238E27FC236}">
                    <a16:creationId xmlns:a16="http://schemas.microsoft.com/office/drawing/2014/main" id="{DF5B951F-B2C2-4812-9590-D7DD4924F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388" y="4071820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84" name="图片 183" descr="张着嘴&#10;&#10;低可信度描述已自动生成">
                <a:extLst>
                  <a:ext uri="{FF2B5EF4-FFF2-40B4-BE49-F238E27FC236}">
                    <a16:creationId xmlns:a16="http://schemas.microsoft.com/office/drawing/2014/main" id="{2DF0E2AD-A93B-4DB7-9ACD-233B9D177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575" y="4071820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86" name="图片 185" descr="卡通人物&#10;&#10;低可信度描述已自动生成">
                <a:extLst>
                  <a:ext uri="{FF2B5EF4-FFF2-40B4-BE49-F238E27FC236}">
                    <a16:creationId xmlns:a16="http://schemas.microsoft.com/office/drawing/2014/main" id="{09ED25DE-7849-4F82-9FDA-54A103A16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0133" y="4074568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88" name="图片 187" descr="张着嘴&#10;&#10;低可信度描述已自动生成">
                <a:extLst>
                  <a:ext uri="{FF2B5EF4-FFF2-40B4-BE49-F238E27FC236}">
                    <a16:creationId xmlns:a16="http://schemas.microsoft.com/office/drawing/2014/main" id="{34E1B485-7692-4FBD-A447-3873EF2B5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691" y="4071820"/>
                <a:ext cx="609600" cy="6096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224" name="文本框 223">
              <a:extLst>
                <a:ext uri="{FF2B5EF4-FFF2-40B4-BE49-F238E27FC236}">
                  <a16:creationId xmlns:a16="http://schemas.microsoft.com/office/drawing/2014/main" id="{CAFAA18F-EAE8-489C-A606-AC762C03FF28}"/>
                </a:ext>
              </a:extLst>
            </p:cNvPr>
            <p:cNvSpPr txBox="1"/>
            <p:nvPr/>
          </p:nvSpPr>
          <p:spPr>
            <a:xfrm>
              <a:off x="7011788" y="418082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5" name="文本框 224">
              <a:extLst>
                <a:ext uri="{FF2B5EF4-FFF2-40B4-BE49-F238E27FC236}">
                  <a16:creationId xmlns:a16="http://schemas.microsoft.com/office/drawing/2014/main" id="{506645CA-1A20-4089-8EA1-03A31DC76103}"/>
                </a:ext>
              </a:extLst>
            </p:cNvPr>
            <p:cNvSpPr txBox="1"/>
            <p:nvPr/>
          </p:nvSpPr>
          <p:spPr>
            <a:xfrm>
              <a:off x="7011788" y="482219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6" name="文本框 225">
              <a:extLst>
                <a:ext uri="{FF2B5EF4-FFF2-40B4-BE49-F238E27FC236}">
                  <a16:creationId xmlns:a16="http://schemas.microsoft.com/office/drawing/2014/main" id="{F4FE26B5-8276-4926-BAB9-65A1536F5DD8}"/>
                </a:ext>
              </a:extLst>
            </p:cNvPr>
            <p:cNvSpPr txBox="1"/>
            <p:nvPr/>
          </p:nvSpPr>
          <p:spPr>
            <a:xfrm>
              <a:off x="7011788" y="559533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27" name="文本框 226">
              <a:extLst>
                <a:ext uri="{FF2B5EF4-FFF2-40B4-BE49-F238E27FC236}">
                  <a16:creationId xmlns:a16="http://schemas.microsoft.com/office/drawing/2014/main" id="{52B8A391-C9BA-4751-A71B-2AF17A945E04}"/>
                </a:ext>
              </a:extLst>
            </p:cNvPr>
            <p:cNvSpPr txBox="1"/>
            <p:nvPr/>
          </p:nvSpPr>
          <p:spPr>
            <a:xfrm rot="16200000">
              <a:off x="5271406" y="5232339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3" name="文本框 232">
              <a:extLst>
                <a:ext uri="{FF2B5EF4-FFF2-40B4-BE49-F238E27FC236}">
                  <a16:creationId xmlns:a16="http://schemas.microsoft.com/office/drawing/2014/main" id="{F4CF3F32-5903-4569-910E-B6087F22D900}"/>
                </a:ext>
              </a:extLst>
            </p:cNvPr>
            <p:cNvSpPr txBox="1"/>
            <p:nvPr/>
          </p:nvSpPr>
          <p:spPr>
            <a:xfrm rot="16200000">
              <a:off x="5942451" y="5254509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4" name="文本框 233">
              <a:extLst>
                <a:ext uri="{FF2B5EF4-FFF2-40B4-BE49-F238E27FC236}">
                  <a16:creationId xmlns:a16="http://schemas.microsoft.com/office/drawing/2014/main" id="{88396068-71A9-41F9-B7FB-3F3E6A6710F6}"/>
                </a:ext>
              </a:extLst>
            </p:cNvPr>
            <p:cNvSpPr txBox="1"/>
            <p:nvPr/>
          </p:nvSpPr>
          <p:spPr>
            <a:xfrm rot="16200000">
              <a:off x="6572342" y="526689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5" name="文本框 234">
              <a:extLst>
                <a:ext uri="{FF2B5EF4-FFF2-40B4-BE49-F238E27FC236}">
                  <a16:creationId xmlns:a16="http://schemas.microsoft.com/office/drawing/2014/main" id="{95DB1E04-3896-4618-8DD9-79A6BE5BC9E0}"/>
                </a:ext>
              </a:extLst>
            </p:cNvPr>
            <p:cNvSpPr txBox="1"/>
            <p:nvPr/>
          </p:nvSpPr>
          <p:spPr>
            <a:xfrm rot="16200000">
              <a:off x="7395569" y="525549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36" name="文本框 235">
              <a:extLst>
                <a:ext uri="{FF2B5EF4-FFF2-40B4-BE49-F238E27FC236}">
                  <a16:creationId xmlns:a16="http://schemas.microsoft.com/office/drawing/2014/main" id="{2AF64F27-5284-4BE0-AE91-40AFDE053384}"/>
                </a:ext>
              </a:extLst>
            </p:cNvPr>
            <p:cNvSpPr txBox="1"/>
            <p:nvPr/>
          </p:nvSpPr>
          <p:spPr>
            <a:xfrm rot="16200000">
              <a:off x="8076685" y="524592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…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107" name="文本框 106">
            <a:extLst>
              <a:ext uri="{FF2B5EF4-FFF2-40B4-BE49-F238E27FC236}">
                <a16:creationId xmlns:a16="http://schemas.microsoft.com/office/drawing/2014/main" id="{29E9B23D-80C6-4509-AE19-D26EF766959E}"/>
              </a:ext>
            </a:extLst>
          </p:cNvPr>
          <p:cNvSpPr txBox="1"/>
          <p:nvPr/>
        </p:nvSpPr>
        <p:spPr>
          <a:xfrm>
            <a:off x="1320922" y="395744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Diluted Semen Sample</a:t>
            </a:r>
          </a:p>
          <a:p>
            <a:pPr algn="ctr"/>
            <a:r>
              <a:rPr lang="en-US" altLang="zh-CN" sz="12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(From 15 volunteers)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1C99EEF-DAEC-4C77-8349-C68703C5BF84}"/>
              </a:ext>
            </a:extLst>
          </p:cNvPr>
          <p:cNvGrpSpPr/>
          <p:nvPr/>
        </p:nvGrpSpPr>
        <p:grpSpPr>
          <a:xfrm>
            <a:off x="1932466" y="3641885"/>
            <a:ext cx="201178" cy="280735"/>
            <a:chOff x="1932466" y="3641885"/>
            <a:chExt cx="201178" cy="280735"/>
          </a:xfrm>
        </p:grpSpPr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EF8E3C78-3BDE-4D11-85E5-0C7FDAC82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977279" y="3796745"/>
              <a:ext cx="150672" cy="75336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E0FF4A3D-51A6-4D92-8FDA-09D85363F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4072857">
              <a:off x="1945265" y="3809616"/>
              <a:ext cx="150672" cy="75336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F48098BA-FF48-419F-879E-03A47A42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10156419">
              <a:off x="1982972" y="3723868"/>
              <a:ext cx="150672" cy="75336"/>
            </a:xfrm>
            <a:prstGeom prst="rect">
              <a:avLst/>
            </a:pr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AB73DED8-437F-42B6-9259-A494246F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4072857">
              <a:off x="1989144" y="3679553"/>
              <a:ext cx="150672" cy="75336"/>
            </a:xfrm>
            <a:prstGeom prst="rect">
              <a:avLst/>
            </a:pr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04202E95-04A9-4A1C-B0C2-2C2ADFF4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 rot="9581164">
              <a:off x="1932466" y="3666582"/>
              <a:ext cx="150672" cy="84896"/>
            </a:xfrm>
            <a:prstGeom prst="rect">
              <a:avLst/>
            </a:prstGeom>
          </p:spPr>
        </p:pic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222A9742-EDA9-4CE5-893C-C77C2FF57712}"/>
              </a:ext>
            </a:extLst>
          </p:cNvPr>
          <p:cNvSpPr txBox="1"/>
          <p:nvPr/>
        </p:nvSpPr>
        <p:spPr>
          <a:xfrm>
            <a:off x="5828187" y="6011145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Training : Validation = 80% : 20%</a:t>
            </a: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F082DE5A-1823-4F63-BBB4-61222E13A3E3}"/>
              </a:ext>
            </a:extLst>
          </p:cNvPr>
          <p:cNvSpPr/>
          <p:nvPr/>
        </p:nvSpPr>
        <p:spPr>
          <a:xfrm>
            <a:off x="5828187" y="6014711"/>
            <a:ext cx="2401619" cy="3258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A60278BA-8109-47F6-ADFD-03646E7C534E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171" name="图片 170">
              <a:extLst>
                <a:ext uri="{FF2B5EF4-FFF2-40B4-BE49-F238E27FC236}">
                  <a16:creationId xmlns:a16="http://schemas.microsoft.com/office/drawing/2014/main" id="{C8C09BA2-C4B1-41FB-B1EB-287BC5CFF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B82D4A0E-92FC-48A2-8535-53DA7F5076AC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175" name="文本框 174">
                <a:extLst>
                  <a:ext uri="{FF2B5EF4-FFF2-40B4-BE49-F238E27FC236}">
                    <a16:creationId xmlns:a16="http://schemas.microsoft.com/office/drawing/2014/main" id="{BF93D520-1C56-4E00-AC55-5106BC49EB43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581BF24B-0606-43E8-8E76-0C4842B65DFD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79" name="文本框 178">
                <a:extLst>
                  <a:ext uri="{FF2B5EF4-FFF2-40B4-BE49-F238E27FC236}">
                    <a16:creationId xmlns:a16="http://schemas.microsoft.com/office/drawing/2014/main" id="{986C74E7-283E-458E-B19D-D6B93D650F75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4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583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4983 0.00093 C 0.14931 0.09028 0.14914 0.17986 0.14896 0.26945 L 0.14896 0.17871 " pathEditMode="relative" rAng="0" ptsTypes="AAAA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00069 0.0594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16 L 0.09289 -0.00023 L 0.0941 -0.20995 L 0.14514 -0.20995 L 0.1441 -0.07338 " pathEditMode="relative" rAng="0" ptsTypes="AAAAA">
                                      <p:cBhvr>
                                        <p:cTn id="29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1 -0.07245 C 0.14428 -0.11458 0.14428 -0.15625 0.14462 -0.1981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5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2.59259E-6 L -0.44323 -0.0953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0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  <p:bldP spid="109" grpId="0"/>
      <p:bldP spid="109" grpId="1"/>
      <p:bldP spid="155" grpId="0"/>
      <p:bldP spid="156" grpId="0"/>
      <p:bldP spid="103" grpId="0"/>
      <p:bldP spid="104" grpId="0"/>
      <p:bldP spid="107" grpId="0"/>
      <p:bldP spid="111" grpId="0"/>
      <p:bldP spid="167" grpId="0" animBg="1"/>
      <p:bldP spid="16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40BD2E4-1CCB-4B9D-8FB8-B14D8F681AF9}"/>
              </a:ext>
            </a:extLst>
          </p:cNvPr>
          <p:cNvSpPr/>
          <p:nvPr/>
        </p:nvSpPr>
        <p:spPr>
          <a:xfrm>
            <a:off x="883339" y="2622632"/>
            <a:ext cx="1941400" cy="1164840"/>
          </a:xfrm>
          <a:custGeom>
            <a:avLst/>
            <a:gdLst>
              <a:gd name="connsiteX0" fmla="*/ 0 w 1941400"/>
              <a:gd name="connsiteY0" fmla="*/ 116484 h 1164840"/>
              <a:gd name="connsiteX1" fmla="*/ 116484 w 1941400"/>
              <a:gd name="connsiteY1" fmla="*/ 0 h 1164840"/>
              <a:gd name="connsiteX2" fmla="*/ 1824916 w 1941400"/>
              <a:gd name="connsiteY2" fmla="*/ 0 h 1164840"/>
              <a:gd name="connsiteX3" fmla="*/ 1941400 w 1941400"/>
              <a:gd name="connsiteY3" fmla="*/ 116484 h 1164840"/>
              <a:gd name="connsiteX4" fmla="*/ 1941400 w 1941400"/>
              <a:gd name="connsiteY4" fmla="*/ 1048356 h 1164840"/>
              <a:gd name="connsiteX5" fmla="*/ 1824916 w 1941400"/>
              <a:gd name="connsiteY5" fmla="*/ 1164840 h 1164840"/>
              <a:gd name="connsiteX6" fmla="*/ 116484 w 1941400"/>
              <a:gd name="connsiteY6" fmla="*/ 1164840 h 1164840"/>
              <a:gd name="connsiteX7" fmla="*/ 0 w 1941400"/>
              <a:gd name="connsiteY7" fmla="*/ 1048356 h 1164840"/>
              <a:gd name="connsiteX8" fmla="*/ 0 w 1941400"/>
              <a:gd name="connsiteY8" fmla="*/ 116484 h 116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400" h="1164840">
                <a:moveTo>
                  <a:pt x="0" y="116484"/>
                </a:moveTo>
                <a:cubicBezTo>
                  <a:pt x="0" y="52152"/>
                  <a:pt x="52152" y="0"/>
                  <a:pt x="116484" y="0"/>
                </a:cubicBezTo>
                <a:lnTo>
                  <a:pt x="1824916" y="0"/>
                </a:lnTo>
                <a:cubicBezTo>
                  <a:pt x="1889248" y="0"/>
                  <a:pt x="1941400" y="52152"/>
                  <a:pt x="1941400" y="116484"/>
                </a:cubicBezTo>
                <a:lnTo>
                  <a:pt x="1941400" y="1048356"/>
                </a:lnTo>
                <a:cubicBezTo>
                  <a:pt x="1941400" y="1112688"/>
                  <a:pt x="1889248" y="1164840"/>
                  <a:pt x="1824916" y="1164840"/>
                </a:cubicBezTo>
                <a:lnTo>
                  <a:pt x="116484" y="1164840"/>
                </a:lnTo>
                <a:cubicBezTo>
                  <a:pt x="52152" y="1164840"/>
                  <a:pt x="0" y="1112688"/>
                  <a:pt x="0" y="1048356"/>
                </a:cubicBezTo>
                <a:lnTo>
                  <a:pt x="0" y="116484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937" tIns="117937" rIns="117937" bIns="11793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200" kern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Data Collection</a:t>
            </a:r>
            <a:endParaRPr lang="zh-CN" altLang="en-US" sz="2200" kern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D6AE1E6-7BB3-4D75-BF86-B92692775E73}"/>
              </a:ext>
            </a:extLst>
          </p:cNvPr>
          <p:cNvSpPr/>
          <p:nvPr/>
        </p:nvSpPr>
        <p:spPr>
          <a:xfrm>
            <a:off x="3018879" y="2964319"/>
            <a:ext cx="411576" cy="481467"/>
          </a:xfrm>
          <a:custGeom>
            <a:avLst/>
            <a:gdLst>
              <a:gd name="connsiteX0" fmla="*/ 0 w 411576"/>
              <a:gd name="connsiteY0" fmla="*/ 96293 h 481467"/>
              <a:gd name="connsiteX1" fmla="*/ 205788 w 411576"/>
              <a:gd name="connsiteY1" fmla="*/ 96293 h 481467"/>
              <a:gd name="connsiteX2" fmla="*/ 205788 w 411576"/>
              <a:gd name="connsiteY2" fmla="*/ 0 h 481467"/>
              <a:gd name="connsiteX3" fmla="*/ 411576 w 411576"/>
              <a:gd name="connsiteY3" fmla="*/ 240734 h 481467"/>
              <a:gd name="connsiteX4" fmla="*/ 205788 w 411576"/>
              <a:gd name="connsiteY4" fmla="*/ 481467 h 481467"/>
              <a:gd name="connsiteX5" fmla="*/ 205788 w 411576"/>
              <a:gd name="connsiteY5" fmla="*/ 385174 h 481467"/>
              <a:gd name="connsiteX6" fmla="*/ 0 w 411576"/>
              <a:gd name="connsiteY6" fmla="*/ 385174 h 481467"/>
              <a:gd name="connsiteX7" fmla="*/ 0 w 411576"/>
              <a:gd name="connsiteY7" fmla="*/ 96293 h 4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6" h="481467">
                <a:moveTo>
                  <a:pt x="0" y="96293"/>
                </a:moveTo>
                <a:lnTo>
                  <a:pt x="205788" y="96293"/>
                </a:lnTo>
                <a:lnTo>
                  <a:pt x="205788" y="0"/>
                </a:lnTo>
                <a:lnTo>
                  <a:pt x="411576" y="240734"/>
                </a:lnTo>
                <a:lnTo>
                  <a:pt x="205788" y="481467"/>
                </a:lnTo>
                <a:lnTo>
                  <a:pt x="205788" y="385174"/>
                </a:lnTo>
                <a:lnTo>
                  <a:pt x="0" y="385174"/>
                </a:lnTo>
                <a:lnTo>
                  <a:pt x="0" y="96293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293" rIns="123473" bIns="9629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kern="120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D49E567-36C1-4FE5-8C12-03127654F572}"/>
              </a:ext>
            </a:extLst>
          </p:cNvPr>
          <p:cNvSpPr/>
          <p:nvPr/>
        </p:nvSpPr>
        <p:spPr>
          <a:xfrm>
            <a:off x="3601299" y="2622632"/>
            <a:ext cx="1941400" cy="1164840"/>
          </a:xfrm>
          <a:custGeom>
            <a:avLst/>
            <a:gdLst>
              <a:gd name="connsiteX0" fmla="*/ 0 w 1941400"/>
              <a:gd name="connsiteY0" fmla="*/ 116484 h 1164840"/>
              <a:gd name="connsiteX1" fmla="*/ 116484 w 1941400"/>
              <a:gd name="connsiteY1" fmla="*/ 0 h 1164840"/>
              <a:gd name="connsiteX2" fmla="*/ 1824916 w 1941400"/>
              <a:gd name="connsiteY2" fmla="*/ 0 h 1164840"/>
              <a:gd name="connsiteX3" fmla="*/ 1941400 w 1941400"/>
              <a:gd name="connsiteY3" fmla="*/ 116484 h 1164840"/>
              <a:gd name="connsiteX4" fmla="*/ 1941400 w 1941400"/>
              <a:gd name="connsiteY4" fmla="*/ 1048356 h 1164840"/>
              <a:gd name="connsiteX5" fmla="*/ 1824916 w 1941400"/>
              <a:gd name="connsiteY5" fmla="*/ 1164840 h 1164840"/>
              <a:gd name="connsiteX6" fmla="*/ 116484 w 1941400"/>
              <a:gd name="connsiteY6" fmla="*/ 1164840 h 1164840"/>
              <a:gd name="connsiteX7" fmla="*/ 0 w 1941400"/>
              <a:gd name="connsiteY7" fmla="*/ 1048356 h 1164840"/>
              <a:gd name="connsiteX8" fmla="*/ 0 w 1941400"/>
              <a:gd name="connsiteY8" fmla="*/ 116484 h 116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400" h="1164840">
                <a:moveTo>
                  <a:pt x="0" y="116484"/>
                </a:moveTo>
                <a:cubicBezTo>
                  <a:pt x="0" y="52152"/>
                  <a:pt x="52152" y="0"/>
                  <a:pt x="116484" y="0"/>
                </a:cubicBezTo>
                <a:lnTo>
                  <a:pt x="1824916" y="0"/>
                </a:lnTo>
                <a:cubicBezTo>
                  <a:pt x="1889248" y="0"/>
                  <a:pt x="1941400" y="52152"/>
                  <a:pt x="1941400" y="116484"/>
                </a:cubicBezTo>
                <a:lnTo>
                  <a:pt x="1941400" y="1048356"/>
                </a:lnTo>
                <a:cubicBezTo>
                  <a:pt x="1941400" y="1112688"/>
                  <a:pt x="1889248" y="1164840"/>
                  <a:pt x="1824916" y="1164840"/>
                </a:cubicBezTo>
                <a:lnTo>
                  <a:pt x="116484" y="1164840"/>
                </a:lnTo>
                <a:cubicBezTo>
                  <a:pt x="52152" y="1164840"/>
                  <a:pt x="0" y="1112688"/>
                  <a:pt x="0" y="1048356"/>
                </a:cubicBezTo>
                <a:lnTo>
                  <a:pt x="0" y="116484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937" tIns="117937" rIns="117937" bIns="11793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200" kern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Vision Transformer Model Training</a:t>
            </a:r>
            <a:endParaRPr lang="zh-CN" altLang="en-US" sz="2200" kern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7E98E8A-D289-4056-B81E-78A3AE24980C}"/>
              </a:ext>
            </a:extLst>
          </p:cNvPr>
          <p:cNvSpPr/>
          <p:nvPr/>
        </p:nvSpPr>
        <p:spPr>
          <a:xfrm>
            <a:off x="5736840" y="2964319"/>
            <a:ext cx="411576" cy="481467"/>
          </a:xfrm>
          <a:custGeom>
            <a:avLst/>
            <a:gdLst>
              <a:gd name="connsiteX0" fmla="*/ 0 w 411576"/>
              <a:gd name="connsiteY0" fmla="*/ 96293 h 481467"/>
              <a:gd name="connsiteX1" fmla="*/ 205788 w 411576"/>
              <a:gd name="connsiteY1" fmla="*/ 96293 h 481467"/>
              <a:gd name="connsiteX2" fmla="*/ 205788 w 411576"/>
              <a:gd name="connsiteY2" fmla="*/ 0 h 481467"/>
              <a:gd name="connsiteX3" fmla="*/ 411576 w 411576"/>
              <a:gd name="connsiteY3" fmla="*/ 240734 h 481467"/>
              <a:gd name="connsiteX4" fmla="*/ 205788 w 411576"/>
              <a:gd name="connsiteY4" fmla="*/ 481467 h 481467"/>
              <a:gd name="connsiteX5" fmla="*/ 205788 w 411576"/>
              <a:gd name="connsiteY5" fmla="*/ 385174 h 481467"/>
              <a:gd name="connsiteX6" fmla="*/ 0 w 411576"/>
              <a:gd name="connsiteY6" fmla="*/ 385174 h 481467"/>
              <a:gd name="connsiteX7" fmla="*/ 0 w 411576"/>
              <a:gd name="connsiteY7" fmla="*/ 96293 h 4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576" h="481467">
                <a:moveTo>
                  <a:pt x="0" y="96293"/>
                </a:moveTo>
                <a:lnTo>
                  <a:pt x="205788" y="96293"/>
                </a:lnTo>
                <a:lnTo>
                  <a:pt x="205788" y="0"/>
                </a:lnTo>
                <a:lnTo>
                  <a:pt x="411576" y="240734"/>
                </a:lnTo>
                <a:lnTo>
                  <a:pt x="205788" y="481467"/>
                </a:lnTo>
                <a:lnTo>
                  <a:pt x="205788" y="385174"/>
                </a:lnTo>
                <a:lnTo>
                  <a:pt x="0" y="385174"/>
                </a:lnTo>
                <a:lnTo>
                  <a:pt x="0" y="96293"/>
                </a:lnTo>
                <a:close/>
              </a:path>
            </a:pathLst>
          </a:cu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6293" rIns="123473" bIns="9629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kern="120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8EB2C41-9625-4A94-BB5C-5C423A9D1DCE}"/>
              </a:ext>
            </a:extLst>
          </p:cNvPr>
          <p:cNvSpPr/>
          <p:nvPr/>
        </p:nvSpPr>
        <p:spPr>
          <a:xfrm>
            <a:off x="6319260" y="2622632"/>
            <a:ext cx="1941400" cy="1164840"/>
          </a:xfrm>
          <a:custGeom>
            <a:avLst/>
            <a:gdLst>
              <a:gd name="connsiteX0" fmla="*/ 0 w 1941400"/>
              <a:gd name="connsiteY0" fmla="*/ 116484 h 1164840"/>
              <a:gd name="connsiteX1" fmla="*/ 116484 w 1941400"/>
              <a:gd name="connsiteY1" fmla="*/ 0 h 1164840"/>
              <a:gd name="connsiteX2" fmla="*/ 1824916 w 1941400"/>
              <a:gd name="connsiteY2" fmla="*/ 0 h 1164840"/>
              <a:gd name="connsiteX3" fmla="*/ 1941400 w 1941400"/>
              <a:gd name="connsiteY3" fmla="*/ 116484 h 1164840"/>
              <a:gd name="connsiteX4" fmla="*/ 1941400 w 1941400"/>
              <a:gd name="connsiteY4" fmla="*/ 1048356 h 1164840"/>
              <a:gd name="connsiteX5" fmla="*/ 1824916 w 1941400"/>
              <a:gd name="connsiteY5" fmla="*/ 1164840 h 1164840"/>
              <a:gd name="connsiteX6" fmla="*/ 116484 w 1941400"/>
              <a:gd name="connsiteY6" fmla="*/ 1164840 h 1164840"/>
              <a:gd name="connsiteX7" fmla="*/ 0 w 1941400"/>
              <a:gd name="connsiteY7" fmla="*/ 1048356 h 1164840"/>
              <a:gd name="connsiteX8" fmla="*/ 0 w 1941400"/>
              <a:gd name="connsiteY8" fmla="*/ 116484 h 116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400" h="1164840">
                <a:moveTo>
                  <a:pt x="0" y="116484"/>
                </a:moveTo>
                <a:cubicBezTo>
                  <a:pt x="0" y="52152"/>
                  <a:pt x="52152" y="0"/>
                  <a:pt x="116484" y="0"/>
                </a:cubicBezTo>
                <a:lnTo>
                  <a:pt x="1824916" y="0"/>
                </a:lnTo>
                <a:cubicBezTo>
                  <a:pt x="1889248" y="0"/>
                  <a:pt x="1941400" y="52152"/>
                  <a:pt x="1941400" y="116484"/>
                </a:cubicBezTo>
                <a:lnTo>
                  <a:pt x="1941400" y="1048356"/>
                </a:lnTo>
                <a:cubicBezTo>
                  <a:pt x="1941400" y="1112688"/>
                  <a:pt x="1889248" y="1164840"/>
                  <a:pt x="1824916" y="1164840"/>
                </a:cubicBezTo>
                <a:lnTo>
                  <a:pt x="116484" y="1164840"/>
                </a:lnTo>
                <a:cubicBezTo>
                  <a:pt x="52152" y="1164840"/>
                  <a:pt x="0" y="1112688"/>
                  <a:pt x="0" y="1048356"/>
                </a:cubicBezTo>
                <a:lnTo>
                  <a:pt x="0" y="116484"/>
                </a:ln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937" tIns="117937" rIns="117937" bIns="11793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200" kern="12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Testing and Validation</a:t>
            </a:r>
            <a:endParaRPr lang="zh-CN" altLang="en-US" sz="2200" kern="12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4F54D7D-B601-4709-ACE6-A2DE7750DCA0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6D89CA-1F31-4ACA-BC31-23EC8CED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36101C9-A3DA-42D2-A2C1-5335BF642FF9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A05F216-8F65-4CE5-A673-A51B7F891592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D49610A-30E2-4DB9-B496-B063EAD8EA0B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15CFD8E-1BAD-4A16-8D1E-F1F002CC48C5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65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9" descr="图片包含 形状&#10;&#10;已自动生成说明">
            <a:extLst>
              <a:ext uri="{FF2B5EF4-FFF2-40B4-BE49-F238E27FC236}">
                <a16:creationId xmlns:a16="http://schemas.microsoft.com/office/drawing/2014/main" id="{534F4470-E149-4CC5-B268-08012A127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8" t="2399" r="6129" b="6368"/>
          <a:stretch/>
        </p:blipFill>
        <p:spPr>
          <a:xfrm>
            <a:off x="1675050" y="2472553"/>
            <a:ext cx="873761" cy="840234"/>
          </a:xfrm>
          <a:prstGeom prst="rect">
            <a:avLst/>
          </a:prstGeom>
        </p:spPr>
      </p:pic>
      <p:pic>
        <p:nvPicPr>
          <p:cNvPr id="25" name="图片 24" descr="图片包含 游戏机, 鸟&#10;&#10;描述已自动生成">
            <a:extLst>
              <a:ext uri="{FF2B5EF4-FFF2-40B4-BE49-F238E27FC236}">
                <a16:creationId xmlns:a16="http://schemas.microsoft.com/office/drawing/2014/main" id="{FA1165B0-B567-4AA7-93C8-87363E3F9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6" t="66913" r="985" b="226"/>
          <a:stretch/>
        </p:blipFill>
        <p:spPr>
          <a:xfrm rot="16200000">
            <a:off x="115652" y="2472269"/>
            <a:ext cx="809028" cy="84080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22FAC28E-374B-4FE2-B158-E473B109106C}"/>
              </a:ext>
            </a:extLst>
          </p:cNvPr>
          <p:cNvSpPr/>
          <p:nvPr/>
        </p:nvSpPr>
        <p:spPr>
          <a:xfrm>
            <a:off x="1075847" y="2778370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E71C61C-1B15-4613-BC27-D2A56A071E40}"/>
              </a:ext>
            </a:extLst>
          </p:cNvPr>
          <p:cNvSpPr/>
          <p:nvPr/>
        </p:nvSpPr>
        <p:spPr>
          <a:xfrm>
            <a:off x="3353919" y="2588044"/>
            <a:ext cx="1671979" cy="609249"/>
          </a:xfrm>
          <a:prstGeom prst="roundRect">
            <a:avLst>
              <a:gd name="adj" fmla="val 19167"/>
            </a:avLst>
          </a:prstGeom>
          <a:solidFill>
            <a:srgbClr val="FBDDDC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Linear Projection of</a:t>
            </a: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Flattened Patches</a:t>
            </a:r>
            <a:endParaRPr lang="zh-CN" altLang="en-US" sz="12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52" name="箭头: 右 51">
            <a:extLst>
              <a:ext uri="{FF2B5EF4-FFF2-40B4-BE49-F238E27FC236}">
                <a16:creationId xmlns:a16="http://schemas.microsoft.com/office/drawing/2014/main" id="{B91AFFE5-3D5F-4D58-8D2E-FE213DD9AFB3}"/>
              </a:ext>
            </a:extLst>
          </p:cNvPr>
          <p:cNvSpPr/>
          <p:nvPr/>
        </p:nvSpPr>
        <p:spPr>
          <a:xfrm>
            <a:off x="5167632" y="2778368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5C53EAF8-ED67-492A-BFBD-561A184F52BA}"/>
              </a:ext>
            </a:extLst>
          </p:cNvPr>
          <p:cNvSpPr/>
          <p:nvPr/>
        </p:nvSpPr>
        <p:spPr>
          <a:xfrm>
            <a:off x="5727239" y="2565408"/>
            <a:ext cx="1315351" cy="609249"/>
          </a:xfrm>
          <a:prstGeom prst="roundRect">
            <a:avLst>
              <a:gd name="adj" fmla="val 191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Transformer Layer </a:t>
            </a:r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45EDD56A-ABC8-4764-B4D8-748B7BAF7FBA}"/>
              </a:ext>
            </a:extLst>
          </p:cNvPr>
          <p:cNvSpPr/>
          <p:nvPr/>
        </p:nvSpPr>
        <p:spPr>
          <a:xfrm>
            <a:off x="7167256" y="2755732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4027702F-6070-4951-B7AA-5CE7A360DB6F}"/>
              </a:ext>
            </a:extLst>
          </p:cNvPr>
          <p:cNvSpPr/>
          <p:nvPr/>
        </p:nvSpPr>
        <p:spPr>
          <a:xfrm>
            <a:off x="7743931" y="2570696"/>
            <a:ext cx="1315351" cy="609249"/>
          </a:xfrm>
          <a:prstGeom prst="roundRect">
            <a:avLst>
              <a:gd name="adj" fmla="val 191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Transformer</a:t>
            </a:r>
          </a:p>
          <a:p>
            <a:pPr algn="ctr"/>
            <a:r>
              <a:rPr lang="en-US" altLang="zh-CN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Encoder</a:t>
            </a:r>
            <a:endParaRPr lang="zh-CN" altLang="en-US" sz="12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58" name="箭头: 右 57">
            <a:extLst>
              <a:ext uri="{FF2B5EF4-FFF2-40B4-BE49-F238E27FC236}">
                <a16:creationId xmlns:a16="http://schemas.microsoft.com/office/drawing/2014/main" id="{2524162F-06E8-48FA-83DA-7BFDCB32766F}"/>
              </a:ext>
            </a:extLst>
          </p:cNvPr>
          <p:cNvSpPr/>
          <p:nvPr/>
        </p:nvSpPr>
        <p:spPr>
          <a:xfrm rot="5400000">
            <a:off x="8169642" y="3541244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69CE4EBB-ED10-4613-9CD4-B83FC7CA30EC}"/>
              </a:ext>
            </a:extLst>
          </p:cNvPr>
          <p:cNvSpPr/>
          <p:nvPr/>
        </p:nvSpPr>
        <p:spPr>
          <a:xfrm>
            <a:off x="7743929" y="4131143"/>
            <a:ext cx="1315351" cy="609249"/>
          </a:xfrm>
          <a:prstGeom prst="roundRect">
            <a:avLst>
              <a:gd name="adj" fmla="val 191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MLP Head</a:t>
            </a:r>
            <a:endParaRPr lang="zh-CN" altLang="en-US" sz="12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60" name="箭头: 右 59">
            <a:extLst>
              <a:ext uri="{FF2B5EF4-FFF2-40B4-BE49-F238E27FC236}">
                <a16:creationId xmlns:a16="http://schemas.microsoft.com/office/drawing/2014/main" id="{7F0B0DDF-F691-4E3C-9364-62F848E2208D}"/>
              </a:ext>
            </a:extLst>
          </p:cNvPr>
          <p:cNvSpPr/>
          <p:nvPr/>
        </p:nvSpPr>
        <p:spPr>
          <a:xfrm rot="13500000">
            <a:off x="6935626" y="3895703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61" name="箭头: 右 60">
            <a:extLst>
              <a:ext uri="{FF2B5EF4-FFF2-40B4-BE49-F238E27FC236}">
                <a16:creationId xmlns:a16="http://schemas.microsoft.com/office/drawing/2014/main" id="{ABC45CAA-72CF-4552-BE56-A55A1D26F3B6}"/>
              </a:ext>
            </a:extLst>
          </p:cNvPr>
          <p:cNvSpPr/>
          <p:nvPr/>
        </p:nvSpPr>
        <p:spPr>
          <a:xfrm rot="8100000">
            <a:off x="6937177" y="4723780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3894CC59-8064-4AF4-9A55-8C63ACA230BC}"/>
              </a:ext>
            </a:extLst>
          </p:cNvPr>
          <p:cNvSpPr/>
          <p:nvPr/>
        </p:nvSpPr>
        <p:spPr>
          <a:xfrm>
            <a:off x="5749546" y="3561832"/>
            <a:ext cx="931303" cy="635994"/>
          </a:xfrm>
          <a:prstGeom prst="ellipse">
            <a:avLst/>
          </a:prstGeom>
          <a:solidFill>
            <a:srgbClr val="F961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 Sperm</a:t>
            </a:r>
            <a:endParaRPr lang="zh-CN" altLang="en-US" sz="135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ABDAAF28-24B5-479E-8519-165DBA37D7CF}"/>
              </a:ext>
            </a:extLst>
          </p:cNvPr>
          <p:cNvSpPr/>
          <p:nvPr/>
        </p:nvSpPr>
        <p:spPr>
          <a:xfrm>
            <a:off x="5749549" y="4571240"/>
            <a:ext cx="931303" cy="653965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287588E-CA02-4F28-9FB5-5ABBCDE72B22}"/>
              </a:ext>
            </a:extLst>
          </p:cNvPr>
          <p:cNvSpPr txBox="1"/>
          <p:nvPr/>
        </p:nvSpPr>
        <p:spPr>
          <a:xfrm>
            <a:off x="5811771" y="4650377"/>
            <a:ext cx="8068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Live</a:t>
            </a:r>
          </a:p>
          <a:p>
            <a:pPr algn="ctr"/>
            <a:r>
              <a:rPr lang="en-US" altLang="zh-CN" sz="135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Sperm</a:t>
            </a:r>
            <a:endParaRPr lang="zh-CN" altLang="en-US" sz="135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5FE233F-17DA-46FE-A60F-637E4CF77130}"/>
              </a:ext>
            </a:extLst>
          </p:cNvPr>
          <p:cNvGrpSpPr/>
          <p:nvPr/>
        </p:nvGrpSpPr>
        <p:grpSpPr>
          <a:xfrm>
            <a:off x="3166140" y="1137921"/>
            <a:ext cx="5846172" cy="1152694"/>
            <a:chOff x="3166140" y="1137921"/>
            <a:chExt cx="5846172" cy="1152694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EEB5365A-1C63-4813-BECE-12D84377D1CB}"/>
                </a:ext>
              </a:extLst>
            </p:cNvPr>
            <p:cNvSpPr/>
            <p:nvPr/>
          </p:nvSpPr>
          <p:spPr>
            <a:xfrm>
              <a:off x="3166140" y="1522116"/>
              <a:ext cx="980030" cy="451478"/>
            </a:xfrm>
            <a:prstGeom prst="roundRect">
              <a:avLst>
                <a:gd name="adj" fmla="val 19167"/>
              </a:avLst>
            </a:prstGeom>
            <a:solidFill>
              <a:srgbClr val="F088EB"/>
            </a:solidFill>
            <a:ln w="28575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Embedded</a:t>
              </a: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Patches</a:t>
              </a:r>
              <a:endParaRPr lang="zh-CN" altLang="en-US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2C1AFC5B-1DD5-4A27-B372-4DAABA98222D}"/>
                </a:ext>
              </a:extLst>
            </p:cNvPr>
            <p:cNvSpPr/>
            <p:nvPr/>
          </p:nvSpPr>
          <p:spPr>
            <a:xfrm>
              <a:off x="4550040" y="1599141"/>
              <a:ext cx="588045" cy="301847"/>
            </a:xfrm>
            <a:prstGeom prst="roundRect">
              <a:avLst>
                <a:gd name="adj" fmla="val 191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Norm</a:t>
              </a:r>
              <a:endParaRPr lang="zh-CN" altLang="en-US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30CCA66D-E126-469C-8FE2-43B219D76854}"/>
                </a:ext>
              </a:extLst>
            </p:cNvPr>
            <p:cNvSpPr/>
            <p:nvPr/>
          </p:nvSpPr>
          <p:spPr>
            <a:xfrm>
              <a:off x="5320533" y="1524326"/>
              <a:ext cx="980030" cy="451478"/>
            </a:xfrm>
            <a:prstGeom prst="roundRect">
              <a:avLst>
                <a:gd name="adj" fmla="val 191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Multi-Head</a:t>
              </a: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Attention</a:t>
              </a:r>
              <a:endParaRPr lang="zh-CN" altLang="en-US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sp>
          <p:nvSpPr>
            <p:cNvPr id="2" name="流程图: 或者 1">
              <a:extLst>
                <a:ext uri="{FF2B5EF4-FFF2-40B4-BE49-F238E27FC236}">
                  <a16:creationId xmlns:a16="http://schemas.microsoft.com/office/drawing/2014/main" id="{5D1815A1-BF0C-4DB4-8F37-F53F9CE93CEE}"/>
                </a:ext>
              </a:extLst>
            </p:cNvPr>
            <p:cNvSpPr/>
            <p:nvPr/>
          </p:nvSpPr>
          <p:spPr>
            <a:xfrm>
              <a:off x="6477533" y="1649205"/>
              <a:ext cx="205740" cy="201489"/>
            </a:xfrm>
            <a:prstGeom prst="flowChar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658068CE-0705-4449-9DBA-C550E731877C}"/>
                </a:ext>
              </a:extLst>
            </p:cNvPr>
            <p:cNvSpPr/>
            <p:nvPr/>
          </p:nvSpPr>
          <p:spPr>
            <a:xfrm>
              <a:off x="6958239" y="1599141"/>
              <a:ext cx="588045" cy="301847"/>
            </a:xfrm>
            <a:prstGeom prst="roundRect">
              <a:avLst>
                <a:gd name="adj" fmla="val 191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Norm</a:t>
              </a:r>
              <a:endParaRPr lang="zh-CN" altLang="en-US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CEA18E37-31C7-49D1-8227-AD26094A832B}"/>
                </a:ext>
              </a:extLst>
            </p:cNvPr>
            <p:cNvSpPr/>
            <p:nvPr/>
          </p:nvSpPr>
          <p:spPr>
            <a:xfrm>
              <a:off x="7794233" y="1583900"/>
              <a:ext cx="588045" cy="332101"/>
            </a:xfrm>
            <a:prstGeom prst="roundRect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MLP</a:t>
              </a:r>
              <a:endParaRPr lang="zh-CN" altLang="en-US" sz="12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sp>
          <p:nvSpPr>
            <p:cNvPr id="47" name="流程图: 或者 46">
              <a:extLst>
                <a:ext uri="{FF2B5EF4-FFF2-40B4-BE49-F238E27FC236}">
                  <a16:creationId xmlns:a16="http://schemas.microsoft.com/office/drawing/2014/main" id="{756E19A4-FF52-42AE-84FB-52A4D2518A71}"/>
                </a:ext>
              </a:extLst>
            </p:cNvPr>
            <p:cNvSpPr/>
            <p:nvPr/>
          </p:nvSpPr>
          <p:spPr>
            <a:xfrm>
              <a:off x="8547257" y="1647110"/>
              <a:ext cx="205740" cy="201489"/>
            </a:xfrm>
            <a:prstGeom prst="flowChar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1C3B5A44-E03B-4501-862F-846A94BDD5E5}"/>
                </a:ext>
              </a:extLst>
            </p:cNvPr>
            <p:cNvCxnSpPr>
              <a:stCxn id="45" idx="3"/>
              <a:endCxn id="46" idx="1"/>
            </p:cNvCxnSpPr>
            <p:nvPr/>
          </p:nvCxnSpPr>
          <p:spPr>
            <a:xfrm flipV="1">
              <a:off x="7546284" y="1749951"/>
              <a:ext cx="247949" cy="1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连接符: 肘形 33">
              <a:extLst>
                <a:ext uri="{FF2B5EF4-FFF2-40B4-BE49-F238E27FC236}">
                  <a16:creationId xmlns:a16="http://schemas.microsoft.com/office/drawing/2014/main" id="{E1B70782-03E0-454E-902A-7ABA9E68C659}"/>
                </a:ext>
              </a:extLst>
            </p:cNvPr>
            <p:cNvCxnSpPr>
              <a:cxnSpLocks/>
              <a:endCxn id="2" idx="4"/>
            </p:cNvCxnSpPr>
            <p:nvPr/>
          </p:nvCxnSpPr>
          <p:spPr>
            <a:xfrm>
              <a:off x="4355299" y="1760017"/>
              <a:ext cx="2225104" cy="90677"/>
            </a:xfrm>
            <a:prstGeom prst="bentConnector4">
              <a:avLst>
                <a:gd name="adj1" fmla="val 258"/>
                <a:gd name="adj2" fmla="val 352104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14" descr="图示&#10;&#10;已自动生成说明">
              <a:extLst>
                <a:ext uri="{FF2B5EF4-FFF2-40B4-BE49-F238E27FC236}">
                  <a16:creationId xmlns:a16="http://schemas.microsoft.com/office/drawing/2014/main" id="{C73C2BFA-BC11-41A1-AD9D-9227A1E83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E1E1E1"/>
                </a:clrFrom>
                <a:clrTo>
                  <a:srgbClr val="E1E1E1">
                    <a:alpha val="0"/>
                  </a:srgbClr>
                </a:clrTo>
              </a:clrChange>
            </a:blip>
            <a:srcRect l="76693" t="66931" r="9809" b="27523"/>
            <a:stretch/>
          </p:blipFill>
          <p:spPr>
            <a:xfrm rot="5400000">
              <a:off x="4912176" y="1637219"/>
              <a:ext cx="646005" cy="170707"/>
            </a:xfrm>
            <a:prstGeom prst="rect">
              <a:avLst/>
            </a:prstGeom>
          </p:spPr>
        </p:pic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CB33DD63-8BE8-4B00-A9D5-BB365A6B1EE2}"/>
                </a:ext>
              </a:extLst>
            </p:cNvPr>
            <p:cNvCxnSpPr>
              <a:stCxn id="36" idx="3"/>
              <a:endCxn id="37" idx="1"/>
            </p:cNvCxnSpPr>
            <p:nvPr/>
          </p:nvCxnSpPr>
          <p:spPr>
            <a:xfrm>
              <a:off x="4146170" y="1747855"/>
              <a:ext cx="403870" cy="2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96D0FF0E-E205-4E27-AACE-85319BB46D93}"/>
                </a:ext>
              </a:extLst>
            </p:cNvPr>
            <p:cNvCxnSpPr>
              <a:stCxn id="44" idx="3"/>
              <a:endCxn id="2" idx="2"/>
            </p:cNvCxnSpPr>
            <p:nvPr/>
          </p:nvCxnSpPr>
          <p:spPr>
            <a:xfrm flipV="1">
              <a:off x="6300563" y="1749950"/>
              <a:ext cx="176970" cy="1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55BD53AC-60DE-4C99-8CFC-4CEA34F9C2B8}"/>
                </a:ext>
              </a:extLst>
            </p:cNvPr>
            <p:cNvCxnSpPr>
              <a:cxnSpLocks/>
              <a:stCxn id="2" idx="6"/>
              <a:endCxn id="45" idx="1"/>
            </p:cNvCxnSpPr>
            <p:nvPr/>
          </p:nvCxnSpPr>
          <p:spPr>
            <a:xfrm>
              <a:off x="6683273" y="1749950"/>
              <a:ext cx="274966" cy="1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ACAF663C-FD94-4D0E-BA47-15A888C93F2D}"/>
                </a:ext>
              </a:extLst>
            </p:cNvPr>
            <p:cNvCxnSpPr>
              <a:stCxn id="46" idx="3"/>
              <a:endCxn id="47" idx="2"/>
            </p:cNvCxnSpPr>
            <p:nvPr/>
          </p:nvCxnSpPr>
          <p:spPr>
            <a:xfrm flipV="1">
              <a:off x="8382278" y="1747855"/>
              <a:ext cx="164979" cy="20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连接符: 肘形 79">
              <a:extLst>
                <a:ext uri="{FF2B5EF4-FFF2-40B4-BE49-F238E27FC236}">
                  <a16:creationId xmlns:a16="http://schemas.microsoft.com/office/drawing/2014/main" id="{BE162F20-1244-4D29-9A5F-4C4F9C69FC91}"/>
                </a:ext>
              </a:extLst>
            </p:cNvPr>
            <p:cNvCxnSpPr>
              <a:cxnSpLocks/>
              <a:endCxn id="47" idx="4"/>
            </p:cNvCxnSpPr>
            <p:nvPr/>
          </p:nvCxnSpPr>
          <p:spPr>
            <a:xfrm>
              <a:off x="6757373" y="1751862"/>
              <a:ext cx="1892754" cy="96737"/>
            </a:xfrm>
            <a:prstGeom prst="bentConnector4">
              <a:avLst>
                <a:gd name="adj1" fmla="val 1388"/>
                <a:gd name="adj2" fmla="val 336311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425D79FD-15C3-4401-8723-164C943BEF94}"/>
                </a:ext>
              </a:extLst>
            </p:cNvPr>
            <p:cNvSpPr/>
            <p:nvPr/>
          </p:nvSpPr>
          <p:spPr>
            <a:xfrm>
              <a:off x="4268702" y="1168035"/>
              <a:ext cx="4548869" cy="11225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9A4D2847-91CB-44E0-AD5A-6AE65DF112DA}"/>
                </a:ext>
              </a:extLst>
            </p:cNvPr>
            <p:cNvSpPr txBox="1"/>
            <p:nvPr/>
          </p:nvSpPr>
          <p:spPr>
            <a:xfrm>
              <a:off x="4274530" y="1137921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L x</a:t>
              </a:r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D2D55CE5-E5CF-4BD6-8EE4-87158DAD64A6}"/>
                </a:ext>
              </a:extLst>
            </p:cNvPr>
            <p:cNvSpPr txBox="1"/>
            <p:nvPr/>
          </p:nvSpPr>
          <p:spPr>
            <a:xfrm>
              <a:off x="7127768" y="1162469"/>
              <a:ext cx="173945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Transformer Encoder</a:t>
              </a:r>
              <a:endParaRPr lang="zh-CN" altLang="en-US" sz="1800" b="1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5E00559C-0B4C-4173-9168-6D7CCF1CD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68503" y="1749950"/>
              <a:ext cx="24380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椭圆 52">
            <a:extLst>
              <a:ext uri="{FF2B5EF4-FFF2-40B4-BE49-F238E27FC236}">
                <a16:creationId xmlns:a16="http://schemas.microsoft.com/office/drawing/2014/main" id="{37BC0FFA-CDB4-4C62-8608-9A7CFFF3D201}"/>
              </a:ext>
            </a:extLst>
          </p:cNvPr>
          <p:cNvSpPr/>
          <p:nvPr/>
        </p:nvSpPr>
        <p:spPr>
          <a:xfrm>
            <a:off x="3626002" y="3911084"/>
            <a:ext cx="1051656" cy="9599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Ground Truth Labels</a:t>
            </a:r>
            <a:endParaRPr lang="zh-CN" altLang="en-US" sz="135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67" name="箭头: 右 66">
            <a:extLst>
              <a:ext uri="{FF2B5EF4-FFF2-40B4-BE49-F238E27FC236}">
                <a16:creationId xmlns:a16="http://schemas.microsoft.com/office/drawing/2014/main" id="{309A9FC3-0A60-4AF6-90B5-BB89F57623F0}"/>
              </a:ext>
            </a:extLst>
          </p:cNvPr>
          <p:cNvSpPr/>
          <p:nvPr/>
        </p:nvSpPr>
        <p:spPr>
          <a:xfrm rot="18900000">
            <a:off x="4984902" y="3895704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74" name="箭头: 右 73">
            <a:extLst>
              <a:ext uri="{FF2B5EF4-FFF2-40B4-BE49-F238E27FC236}">
                <a16:creationId xmlns:a16="http://schemas.microsoft.com/office/drawing/2014/main" id="{5B2068AE-C85D-4557-B1B6-EEB0EAF35F78}"/>
              </a:ext>
            </a:extLst>
          </p:cNvPr>
          <p:cNvSpPr/>
          <p:nvPr/>
        </p:nvSpPr>
        <p:spPr>
          <a:xfrm rot="2700000">
            <a:off x="5029624" y="4719841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985094F-7567-4EBC-A905-2B3823E6F1D8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57C13358-D554-43B2-9764-1F9D9ABF5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B0175D4-1796-431D-946A-BE8CD50FD65E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F93E32AF-1D7B-4BA9-B38D-C6AB17D4D1E3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1E683A35-972B-4307-90D2-CF8F16755984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03782174-E1AB-4ACE-B6A8-DB49C5ADC291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  <p:sp>
        <p:nvSpPr>
          <p:cNvPr id="62" name="箭头: 右 61">
            <a:extLst>
              <a:ext uri="{FF2B5EF4-FFF2-40B4-BE49-F238E27FC236}">
                <a16:creationId xmlns:a16="http://schemas.microsoft.com/office/drawing/2014/main" id="{0F3DB048-5387-4633-902A-D7DF3CF421B0}"/>
              </a:ext>
            </a:extLst>
          </p:cNvPr>
          <p:cNvSpPr/>
          <p:nvPr/>
        </p:nvSpPr>
        <p:spPr>
          <a:xfrm>
            <a:off x="2702217" y="2778368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BEB4B5F0-2788-455A-9069-DC581D92AEB7}"/>
              </a:ext>
            </a:extLst>
          </p:cNvPr>
          <p:cNvSpPr/>
          <p:nvPr/>
        </p:nvSpPr>
        <p:spPr>
          <a:xfrm>
            <a:off x="3319546" y="2401427"/>
            <a:ext cx="1848085" cy="1017021"/>
          </a:xfrm>
          <a:prstGeom prst="roundRect">
            <a:avLst>
              <a:gd name="adj" fmla="val 191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Vision Transformer Model</a:t>
            </a:r>
            <a:endParaRPr lang="zh-CN" altLang="en-US" sz="16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19653 0.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7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2177 0.00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2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43125 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43038 -0.223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8" y="-1118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 animBg="1"/>
      <p:bldP spid="55" grpId="0" animBg="1"/>
      <p:bldP spid="55" grpId="1" animBg="1"/>
      <p:bldP spid="56" grpId="0" animBg="1"/>
      <p:bldP spid="57" grpId="0" animBg="1"/>
      <p:bldP spid="57" grpId="1" animBg="1"/>
      <p:bldP spid="58" grpId="0" animBg="1"/>
      <p:bldP spid="59" grpId="0" animBg="1"/>
      <p:bldP spid="59" grpId="1" animBg="1"/>
      <p:bldP spid="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游戏机, 鸟&#10;&#10;描述已自动生成">
            <a:extLst>
              <a:ext uri="{FF2B5EF4-FFF2-40B4-BE49-F238E27FC236}">
                <a16:creationId xmlns:a16="http://schemas.microsoft.com/office/drawing/2014/main" id="{FA1165B0-B567-4AA7-93C8-87363E3F9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6" t="66913" r="985" b="226"/>
          <a:stretch/>
        </p:blipFill>
        <p:spPr>
          <a:xfrm rot="16200000">
            <a:off x="115652" y="2472269"/>
            <a:ext cx="809028" cy="84080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7" name="椭圆 76">
            <a:extLst>
              <a:ext uri="{FF2B5EF4-FFF2-40B4-BE49-F238E27FC236}">
                <a16:creationId xmlns:a16="http://schemas.microsoft.com/office/drawing/2014/main" id="{3894CC59-8064-4AF4-9A55-8C63ACA230BC}"/>
              </a:ext>
            </a:extLst>
          </p:cNvPr>
          <p:cNvSpPr/>
          <p:nvPr/>
        </p:nvSpPr>
        <p:spPr>
          <a:xfrm>
            <a:off x="6132817" y="1933188"/>
            <a:ext cx="931303" cy="720036"/>
          </a:xfrm>
          <a:prstGeom prst="ellipse">
            <a:avLst/>
          </a:prstGeom>
          <a:solidFill>
            <a:srgbClr val="F961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Dead Sperm</a:t>
            </a:r>
            <a:endParaRPr lang="zh-CN" altLang="en-US" sz="135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ABDAAF28-24B5-479E-8519-165DBA37D7CF}"/>
              </a:ext>
            </a:extLst>
          </p:cNvPr>
          <p:cNvSpPr/>
          <p:nvPr/>
        </p:nvSpPr>
        <p:spPr>
          <a:xfrm>
            <a:off x="6132820" y="2942596"/>
            <a:ext cx="931303" cy="74038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287588E-CA02-4F28-9FB5-5ABBCDE72B22}"/>
              </a:ext>
            </a:extLst>
          </p:cNvPr>
          <p:cNvSpPr txBox="1"/>
          <p:nvPr/>
        </p:nvSpPr>
        <p:spPr>
          <a:xfrm>
            <a:off x="6195042" y="3021733"/>
            <a:ext cx="8068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Live</a:t>
            </a:r>
          </a:p>
          <a:p>
            <a:pPr algn="ctr"/>
            <a:r>
              <a:rPr lang="en-US" altLang="zh-CN" sz="135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Sperm</a:t>
            </a:r>
            <a:endParaRPr lang="zh-CN" altLang="en-US" sz="135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37BC0FFA-CDB4-4C62-8608-9A7CFFF3D201}"/>
              </a:ext>
            </a:extLst>
          </p:cNvPr>
          <p:cNvSpPr/>
          <p:nvPr/>
        </p:nvSpPr>
        <p:spPr>
          <a:xfrm>
            <a:off x="7992578" y="2283282"/>
            <a:ext cx="1051656" cy="10867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Ground Truth Labels</a:t>
            </a:r>
            <a:endParaRPr lang="zh-CN" altLang="en-US" sz="135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67" name="箭头: 右 66">
            <a:extLst>
              <a:ext uri="{FF2B5EF4-FFF2-40B4-BE49-F238E27FC236}">
                <a16:creationId xmlns:a16="http://schemas.microsoft.com/office/drawing/2014/main" id="{309A9FC3-0A60-4AF6-90B5-BB89F57623F0}"/>
              </a:ext>
            </a:extLst>
          </p:cNvPr>
          <p:cNvSpPr/>
          <p:nvPr/>
        </p:nvSpPr>
        <p:spPr>
          <a:xfrm rot="13500000">
            <a:off x="7329637" y="2358253"/>
            <a:ext cx="525227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74" name="箭头: 右 73">
            <a:extLst>
              <a:ext uri="{FF2B5EF4-FFF2-40B4-BE49-F238E27FC236}">
                <a16:creationId xmlns:a16="http://schemas.microsoft.com/office/drawing/2014/main" id="{5B2068AE-C85D-4557-B1B6-EEB0EAF35F78}"/>
              </a:ext>
            </a:extLst>
          </p:cNvPr>
          <p:cNvSpPr/>
          <p:nvPr/>
        </p:nvSpPr>
        <p:spPr>
          <a:xfrm rot="8100000">
            <a:off x="7394017" y="3156292"/>
            <a:ext cx="463923" cy="258808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9895F0E-87FE-45BE-8D26-C64988294DF9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B4A89517-8BE9-43FD-9749-1A2241C9D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1C5C95F-9689-4301-8FD3-8D2FB5A15E27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4F4F7773-F15B-4B8D-B199-406ACF63FC69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178F3C93-57AB-4F35-886C-C535ECE79112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7BFB726E-5D13-4D7F-B4D4-188715419C8B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  <p:pic>
        <p:nvPicPr>
          <p:cNvPr id="83" name="图片 9" descr="图片包含 形状&#10;&#10;已自动生成说明">
            <a:extLst>
              <a:ext uri="{FF2B5EF4-FFF2-40B4-BE49-F238E27FC236}">
                <a16:creationId xmlns:a16="http://schemas.microsoft.com/office/drawing/2014/main" id="{8435E57B-61CB-4C2D-9598-7C63E36F70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8" t="2399" r="6129" b="6368"/>
          <a:stretch/>
        </p:blipFill>
        <p:spPr>
          <a:xfrm>
            <a:off x="1675050" y="2472553"/>
            <a:ext cx="873761" cy="840234"/>
          </a:xfrm>
          <a:prstGeom prst="rect">
            <a:avLst/>
          </a:prstGeom>
        </p:spPr>
      </p:pic>
      <p:sp>
        <p:nvSpPr>
          <p:cNvPr id="84" name="箭头: 右 83">
            <a:extLst>
              <a:ext uri="{FF2B5EF4-FFF2-40B4-BE49-F238E27FC236}">
                <a16:creationId xmlns:a16="http://schemas.microsoft.com/office/drawing/2014/main" id="{8B7E4CC1-FEAA-4D5B-BF85-1358C120DA3A}"/>
              </a:ext>
            </a:extLst>
          </p:cNvPr>
          <p:cNvSpPr/>
          <p:nvPr/>
        </p:nvSpPr>
        <p:spPr>
          <a:xfrm>
            <a:off x="1075847" y="2778370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85" name="箭头: 右 84">
            <a:extLst>
              <a:ext uri="{FF2B5EF4-FFF2-40B4-BE49-F238E27FC236}">
                <a16:creationId xmlns:a16="http://schemas.microsoft.com/office/drawing/2014/main" id="{5FB29F3A-1F27-4607-B031-2DDD08B0BED7}"/>
              </a:ext>
            </a:extLst>
          </p:cNvPr>
          <p:cNvSpPr/>
          <p:nvPr/>
        </p:nvSpPr>
        <p:spPr>
          <a:xfrm>
            <a:off x="2702217" y="2778368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DC148B9A-56D9-434D-8973-97D3E47A67D4}"/>
              </a:ext>
            </a:extLst>
          </p:cNvPr>
          <p:cNvSpPr/>
          <p:nvPr/>
        </p:nvSpPr>
        <p:spPr>
          <a:xfrm>
            <a:off x="3353919" y="2580424"/>
            <a:ext cx="1671979" cy="609249"/>
          </a:xfrm>
          <a:prstGeom prst="roundRect">
            <a:avLst>
              <a:gd name="adj" fmla="val 191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Vision Transformer Model</a:t>
            </a:r>
            <a:endParaRPr lang="zh-CN" altLang="en-US" sz="14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6952915C-5E91-4A71-897C-B9BE39BB2F10}"/>
              </a:ext>
            </a:extLst>
          </p:cNvPr>
          <p:cNvSpPr/>
          <p:nvPr/>
        </p:nvSpPr>
        <p:spPr>
          <a:xfrm rot="18900000">
            <a:off x="5333270" y="2336578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18479ACA-F3B8-4510-AC8A-0650355A832E}"/>
              </a:ext>
            </a:extLst>
          </p:cNvPr>
          <p:cNvSpPr/>
          <p:nvPr/>
        </p:nvSpPr>
        <p:spPr>
          <a:xfrm rot="2700000">
            <a:off x="5377992" y="3160715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12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5CCA81-4012-476B-980E-06CBB0CF97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61" y="1395100"/>
            <a:ext cx="4153694" cy="3115271"/>
          </a:xfrm>
          <a:prstGeom prst="rect">
            <a:avLst/>
          </a:prstGeom>
        </p:spPr>
      </p:pic>
      <p:pic>
        <p:nvPicPr>
          <p:cNvPr id="25" name="图片 24" descr="图片包含 游戏机, 鸟&#10;&#10;描述已自动生成">
            <a:extLst>
              <a:ext uri="{FF2B5EF4-FFF2-40B4-BE49-F238E27FC236}">
                <a16:creationId xmlns:a16="http://schemas.microsoft.com/office/drawing/2014/main" id="{FA1165B0-B567-4AA7-93C8-87363E3F9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0"/>
                    </a14:imgEffect>
                    <a14:imgEffect>
                      <a14:brightnessContrast bright="-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6" t="66913" r="985" b="226"/>
          <a:stretch/>
        </p:blipFill>
        <p:spPr>
          <a:xfrm rot="16200000">
            <a:off x="115652" y="2472269"/>
            <a:ext cx="809028" cy="84080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B9895F0E-87FE-45BE-8D26-C64988294DF9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B4A89517-8BE9-43FD-9749-1A2241C9D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1C5C95F-9689-4301-8FD3-8D2FB5A15E27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4F4F7773-F15B-4B8D-B199-406ACF63FC69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178F3C93-57AB-4F35-886C-C535ECE79112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7BFB726E-5D13-4D7F-B4D4-188715419C8B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  <p:pic>
        <p:nvPicPr>
          <p:cNvPr id="83" name="图片 9" descr="图片包含 形状&#10;&#10;已自动生成说明">
            <a:extLst>
              <a:ext uri="{FF2B5EF4-FFF2-40B4-BE49-F238E27FC236}">
                <a16:creationId xmlns:a16="http://schemas.microsoft.com/office/drawing/2014/main" id="{8435E57B-61CB-4C2D-9598-7C63E36F70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8" t="2399" r="6129" b="6368"/>
          <a:stretch/>
        </p:blipFill>
        <p:spPr>
          <a:xfrm>
            <a:off x="1675049" y="1579613"/>
            <a:ext cx="2698830" cy="2595273"/>
          </a:xfrm>
          <a:prstGeom prst="rect">
            <a:avLst/>
          </a:prstGeom>
        </p:spPr>
      </p:pic>
      <p:sp>
        <p:nvSpPr>
          <p:cNvPr id="84" name="箭头: 右 83">
            <a:extLst>
              <a:ext uri="{FF2B5EF4-FFF2-40B4-BE49-F238E27FC236}">
                <a16:creationId xmlns:a16="http://schemas.microsoft.com/office/drawing/2014/main" id="{8B7E4CC1-FEAA-4D5B-BF85-1358C120DA3A}"/>
              </a:ext>
            </a:extLst>
          </p:cNvPr>
          <p:cNvSpPr/>
          <p:nvPr/>
        </p:nvSpPr>
        <p:spPr>
          <a:xfrm>
            <a:off x="1075847" y="2778370"/>
            <a:ext cx="463923" cy="228600"/>
          </a:xfrm>
          <a:prstGeom prst="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6A1159-C7B7-41A7-99B4-AF3789309208}"/>
              </a:ext>
            </a:extLst>
          </p:cNvPr>
          <p:cNvSpPr txBox="1"/>
          <p:nvPr/>
        </p:nvSpPr>
        <p:spPr>
          <a:xfrm>
            <a:off x="5148101" y="1294878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Training Accuracy</a:t>
            </a:r>
            <a:endParaRPr lang="zh-CN" altLang="en-US" sz="14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29644DB-8E66-490B-BAF1-B3692FB8596D}"/>
              </a:ext>
            </a:extLst>
          </p:cNvPr>
          <p:cNvSpPr txBox="1"/>
          <p:nvPr/>
        </p:nvSpPr>
        <p:spPr>
          <a:xfrm>
            <a:off x="6494275" y="4356482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Epoch</a:t>
            </a:r>
            <a:endParaRPr lang="zh-CN" altLang="en-US" sz="1400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8686BD5-5604-4379-BFD3-DC1752DCC0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r="43521"/>
          <a:stretch/>
        </p:blipFill>
        <p:spPr>
          <a:xfrm rot="16200000">
            <a:off x="2959041" y="3603545"/>
            <a:ext cx="130848" cy="182084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C7B002C-BFE7-40A9-AE6D-1A9537E37EC8}"/>
              </a:ext>
            </a:extLst>
          </p:cNvPr>
          <p:cNvSpPr txBox="1"/>
          <p:nvPr/>
        </p:nvSpPr>
        <p:spPr>
          <a:xfrm>
            <a:off x="3757454" y="4204134"/>
            <a:ext cx="1221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Less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Attention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A69DF2B-BCB6-4BA0-8229-97DA0560FC39}"/>
              </a:ext>
            </a:extLst>
          </p:cNvPr>
          <p:cNvSpPr txBox="1"/>
          <p:nvPr/>
        </p:nvSpPr>
        <p:spPr>
          <a:xfrm>
            <a:off x="1075847" y="4195095"/>
            <a:ext cx="1221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Higher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Attention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6C8152C-657E-4246-B403-553B8CF67BBC}"/>
              </a:ext>
            </a:extLst>
          </p:cNvPr>
          <p:cNvSpPr/>
          <p:nvPr/>
        </p:nvSpPr>
        <p:spPr>
          <a:xfrm>
            <a:off x="1675050" y="1602655"/>
            <a:ext cx="2698830" cy="2572231"/>
          </a:xfrm>
          <a:prstGeom prst="rect">
            <a:avLst/>
          </a:prstGeom>
          <a:blipFill dpi="0" rotWithShape="1">
            <a:blip r:embed="rId10">
              <a:alphaModFix amt="25000"/>
            </a:blip>
            <a:srcRect/>
            <a:stretch>
              <a:fillRect l="-33297" t="-11877" r="-34506" b="-304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0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/>
      <p:bldP spid="29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8DD1683-53D3-4D20-8B30-C3F68E357F80}"/>
              </a:ext>
            </a:extLst>
          </p:cNvPr>
          <p:cNvSpPr/>
          <p:nvPr/>
        </p:nvSpPr>
        <p:spPr>
          <a:xfrm>
            <a:off x="866950" y="5986474"/>
            <a:ext cx="7626698" cy="2560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DE4778-2879-4912-9AB4-AAB538F55190}"/>
              </a:ext>
            </a:extLst>
          </p:cNvPr>
          <p:cNvSpPr/>
          <p:nvPr/>
        </p:nvSpPr>
        <p:spPr>
          <a:xfrm>
            <a:off x="866950" y="5870221"/>
            <a:ext cx="324031" cy="4818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123FEFC-100F-423D-9C03-D90892B64BAF}"/>
              </a:ext>
            </a:extLst>
          </p:cNvPr>
          <p:cNvSpPr txBox="1"/>
          <p:nvPr/>
        </p:nvSpPr>
        <p:spPr>
          <a:xfrm>
            <a:off x="-821045" y="5818744"/>
            <a:ext cx="255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Training </a:t>
            </a:r>
          </a:p>
          <a:p>
            <a:pPr algn="ctr"/>
            <a:r>
              <a:rPr lang="en-US" altLang="zh-CN" sz="1600" b="1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Time</a:t>
            </a:r>
            <a:endParaRPr lang="zh-CN" altLang="en-US" sz="1600" b="1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8F32BB28-9F5B-4345-A100-4D4D1646828F}"/>
              </a:ext>
            </a:extLst>
          </p:cNvPr>
          <p:cNvCxnSpPr/>
          <p:nvPr/>
        </p:nvCxnSpPr>
        <p:spPr>
          <a:xfrm>
            <a:off x="6129257" y="1058108"/>
            <a:ext cx="330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E464613-C2D4-4C16-B2E8-10C8FF81D095}"/>
              </a:ext>
            </a:extLst>
          </p:cNvPr>
          <p:cNvSpPr txBox="1"/>
          <p:nvPr/>
        </p:nvSpPr>
        <p:spPr>
          <a:xfrm>
            <a:off x="6456177" y="852496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Validation</a:t>
            </a:r>
            <a:endParaRPr lang="zh-CN" altLang="en-US" sz="20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9616D875-151E-43E4-A4B4-B2BD032E7B30}"/>
              </a:ext>
            </a:extLst>
          </p:cNvPr>
          <p:cNvCxnSpPr/>
          <p:nvPr/>
        </p:nvCxnSpPr>
        <p:spPr>
          <a:xfrm>
            <a:off x="6129257" y="749438"/>
            <a:ext cx="330257" cy="0"/>
          </a:xfrm>
          <a:prstGeom prst="line">
            <a:avLst/>
          </a:prstGeom>
          <a:ln w="38100">
            <a:solidFill>
              <a:srgbClr val="16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F7B20413-EB3F-4E68-8CDD-B0ECE4811B23}"/>
              </a:ext>
            </a:extLst>
          </p:cNvPr>
          <p:cNvSpPr txBox="1"/>
          <p:nvPr/>
        </p:nvSpPr>
        <p:spPr>
          <a:xfrm>
            <a:off x="6456177" y="517641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Training</a:t>
            </a:r>
            <a:endParaRPr lang="zh-CN" altLang="en-US" sz="20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AADB3F8-D01A-4C01-957C-060D15FC1E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" y="38124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D8322B7-1D71-41C2-8033-A6064EC51B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97" y="39145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DC5F6A5-0EBA-4684-9CD1-59F5EF7C8E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" y="2893120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3A0B19-F3C6-4FE6-A828-399F1E8126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8" y="2893120"/>
            <a:ext cx="3840000" cy="288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8B78D9A-7147-4851-87DD-001A05EE9A48}"/>
              </a:ext>
            </a:extLst>
          </p:cNvPr>
          <p:cNvSpPr txBox="1"/>
          <p:nvPr/>
        </p:nvSpPr>
        <p:spPr>
          <a:xfrm>
            <a:off x="1028965" y="15867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Accuracy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558D188-94F4-45FE-9FF4-223DA78E5310}"/>
              </a:ext>
            </a:extLst>
          </p:cNvPr>
          <p:cNvSpPr txBox="1"/>
          <p:nvPr/>
        </p:nvSpPr>
        <p:spPr>
          <a:xfrm>
            <a:off x="4364908" y="10623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Loss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923C805-896C-4AC7-8DA3-A0B1EF805954}"/>
              </a:ext>
            </a:extLst>
          </p:cNvPr>
          <p:cNvSpPr txBox="1"/>
          <p:nvPr/>
        </p:nvSpPr>
        <p:spPr>
          <a:xfrm>
            <a:off x="4017200" y="2939675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Specificity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F31967E-5410-4628-AA22-D2258DBAF4B1}"/>
              </a:ext>
            </a:extLst>
          </p:cNvPr>
          <p:cNvSpPr txBox="1"/>
          <p:nvPr/>
        </p:nvSpPr>
        <p:spPr>
          <a:xfrm>
            <a:off x="1042579" y="305258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Recall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4EB89998-D13A-4E92-9468-4CFA36271685}"/>
              </a:ext>
            </a:extLst>
          </p:cNvPr>
          <p:cNvCxnSpPr/>
          <p:nvPr/>
        </p:nvCxnSpPr>
        <p:spPr>
          <a:xfrm>
            <a:off x="6549457" y="506686"/>
            <a:ext cx="271849" cy="0"/>
          </a:xfrm>
          <a:prstGeom prst="line">
            <a:avLst/>
          </a:prstGeom>
          <a:ln w="28575">
            <a:solidFill>
              <a:srgbClr val="F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6D744666-825B-48E7-BF38-884311AEA0DF}"/>
              </a:ext>
            </a:extLst>
          </p:cNvPr>
          <p:cNvSpPr txBox="1"/>
          <p:nvPr/>
        </p:nvSpPr>
        <p:spPr>
          <a:xfrm>
            <a:off x="6869763" y="320437"/>
            <a:ext cx="125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Training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24776FF1-FFCD-47CB-BB6F-70CD5DAB649E}"/>
              </a:ext>
            </a:extLst>
          </p:cNvPr>
          <p:cNvCxnSpPr/>
          <p:nvPr/>
        </p:nvCxnSpPr>
        <p:spPr>
          <a:xfrm>
            <a:off x="6558347" y="784146"/>
            <a:ext cx="271849" cy="0"/>
          </a:xfrm>
          <a:prstGeom prst="line">
            <a:avLst/>
          </a:prstGeom>
          <a:ln w="28575">
            <a:solidFill>
              <a:srgbClr val="16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AAFD8360-6D5A-4802-9D83-C4A0D3D2CD4B}"/>
              </a:ext>
            </a:extLst>
          </p:cNvPr>
          <p:cNvSpPr txBox="1"/>
          <p:nvPr/>
        </p:nvSpPr>
        <p:spPr>
          <a:xfrm>
            <a:off x="6878652" y="597897"/>
            <a:ext cx="143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Validation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A6D359B-7B82-49F6-87F1-9B04ED4B7639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0BF69ABA-ED54-4352-A2C2-3D3D24923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A769E7C-4348-4C67-A20D-596038782BFE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8EB9C40C-0776-445D-8D10-6113A21BA554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C6B89C8-C268-4570-A490-00A70A3BFA73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995CD77-AE95-4D49-9F97-73653709A4AA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48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778E-17 -2.22222E-6 L 0.79722 -2.22222E-6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3E5E97CC-D864-4EB6-80C1-99236C489836}"/>
              </a:ext>
            </a:extLst>
          </p:cNvPr>
          <p:cNvSpPr/>
          <p:nvPr/>
        </p:nvSpPr>
        <p:spPr>
          <a:xfrm>
            <a:off x="2" y="302895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Testing Viability of </a:t>
            </a:r>
            <a:r>
              <a:rPr lang="en-US" altLang="zh-CN" sz="2400" b="1" kern="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Immotile</a:t>
            </a: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 Sperm</a:t>
            </a:r>
          </a:p>
        </p:txBody>
      </p:sp>
    </p:spTree>
    <p:extLst>
      <p:ext uri="{BB962C8B-B14F-4D97-AF65-F5344CB8AC3E}">
        <p14:creationId xmlns:p14="http://schemas.microsoft.com/office/powerpoint/2010/main" val="41211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A4E7562E-EB5B-4EBE-A82D-1998B68A17C6}"/>
              </a:ext>
            </a:extLst>
          </p:cNvPr>
          <p:cNvGrpSpPr/>
          <p:nvPr/>
        </p:nvGrpSpPr>
        <p:grpSpPr>
          <a:xfrm>
            <a:off x="407653" y="3194055"/>
            <a:ext cx="3576023" cy="948500"/>
            <a:chOff x="494116" y="3057403"/>
            <a:chExt cx="3576023" cy="9485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CF20B23-2BE3-4081-8AF4-92B6C17DF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16" y="3426203"/>
              <a:ext cx="3536903" cy="579700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8EE841C-35D7-408B-983D-364EC597DDB9}"/>
                </a:ext>
              </a:extLst>
            </p:cNvPr>
            <p:cNvSpPr txBox="1"/>
            <p:nvPr/>
          </p:nvSpPr>
          <p:spPr>
            <a:xfrm>
              <a:off x="1500205" y="3057403"/>
              <a:ext cx="2569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7D539D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Reproductive Medicine Center</a:t>
              </a:r>
            </a:p>
          </p:txBody>
        </p:sp>
      </p:grpSp>
      <p:sp>
        <p:nvSpPr>
          <p:cNvPr id="13" name="箭头: 右 12">
            <a:extLst>
              <a:ext uri="{FF2B5EF4-FFF2-40B4-BE49-F238E27FC236}">
                <a16:creationId xmlns:a16="http://schemas.microsoft.com/office/drawing/2014/main" id="{4272CC6A-A89D-4AA8-9F7F-6DBA5E4B4208}"/>
              </a:ext>
            </a:extLst>
          </p:cNvPr>
          <p:cNvSpPr/>
          <p:nvPr/>
        </p:nvSpPr>
        <p:spPr>
          <a:xfrm>
            <a:off x="4463247" y="3226643"/>
            <a:ext cx="856211" cy="46707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DA83B6A-3E48-4448-80C1-41629717A9D0}"/>
              </a:ext>
            </a:extLst>
          </p:cNvPr>
          <p:cNvSpPr/>
          <p:nvPr/>
        </p:nvSpPr>
        <p:spPr>
          <a:xfrm>
            <a:off x="5768156" y="2874795"/>
            <a:ext cx="2968191" cy="11084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10 New Samples </a:t>
            </a: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For Blind Testing</a:t>
            </a:r>
            <a:endParaRPr lang="zh-CN" altLang="en-US" sz="24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16" name="Picture 2" descr="深圳罗湖人民医院生殖医学科">
            <a:extLst>
              <a:ext uri="{FF2B5EF4-FFF2-40B4-BE49-F238E27FC236}">
                <a16:creationId xmlns:a16="http://schemas.microsoft.com/office/drawing/2014/main" id="{B9378320-D2C2-4817-A36C-6FA649A3A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1" r="45158"/>
          <a:stretch/>
        </p:blipFill>
        <p:spPr bwMode="auto">
          <a:xfrm>
            <a:off x="1778264" y="2839196"/>
            <a:ext cx="1696408" cy="5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深圳罗湖人民医院生殖医学科">
            <a:extLst>
              <a:ext uri="{FF2B5EF4-FFF2-40B4-BE49-F238E27FC236}">
                <a16:creationId xmlns:a16="http://schemas.microsoft.com/office/drawing/2014/main" id="{32960F39-8D40-4D3F-809B-4591B62E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r="80474"/>
          <a:stretch/>
        </p:blipFill>
        <p:spPr bwMode="auto">
          <a:xfrm>
            <a:off x="326753" y="2817141"/>
            <a:ext cx="1086989" cy="81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FB6C3ABD-6454-4AFA-9F9D-D3010538DF44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E42A466-7ED1-4A65-97E6-A381FC9E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69377A06-A961-4DC4-8DAA-B57F6407138C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5C3997D-DA15-4A9C-8ADC-08061A6357AE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486522B-E687-49CC-8040-61C8CE46441F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430B60A-D296-4BC3-BB2E-58DDE49C63FE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33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4DC3667-8BC8-4773-8D5F-23AFFBAFE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124" t="21105" r="33753" b="29244"/>
          <a:stretch/>
        </p:blipFill>
        <p:spPr>
          <a:xfrm>
            <a:off x="7637628" y="2889000"/>
            <a:ext cx="1087397" cy="10800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26B4B3F-75CE-4D55-93B3-CFAFF47918E1}"/>
              </a:ext>
            </a:extLst>
          </p:cNvPr>
          <p:cNvSpPr txBox="1"/>
          <p:nvPr/>
        </p:nvSpPr>
        <p:spPr>
          <a:xfrm>
            <a:off x="191856" y="2472231"/>
            <a:ext cx="1462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New Samples</a:t>
            </a:r>
            <a:endParaRPr lang="zh-CN" altLang="en-US" sz="16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76DA819-5175-41FF-AD45-0CCE4D245ED2}"/>
              </a:ext>
            </a:extLst>
          </p:cNvPr>
          <p:cNvSpPr/>
          <p:nvPr/>
        </p:nvSpPr>
        <p:spPr>
          <a:xfrm>
            <a:off x="3895596" y="2996951"/>
            <a:ext cx="1315351" cy="825430"/>
          </a:xfrm>
          <a:prstGeom prst="roundRect">
            <a:avLst>
              <a:gd name="adj" fmla="val 191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Vision Transformer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Model</a:t>
            </a:r>
            <a:endParaRPr lang="zh-CN" altLang="en-US" sz="16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B156E14-A4DF-4000-8620-11AC47D36B01}"/>
              </a:ext>
            </a:extLst>
          </p:cNvPr>
          <p:cNvSpPr/>
          <p:nvPr/>
        </p:nvSpPr>
        <p:spPr>
          <a:xfrm>
            <a:off x="5721844" y="3106124"/>
            <a:ext cx="1315351" cy="609249"/>
          </a:xfrm>
          <a:prstGeom prst="roundRect">
            <a:avLst>
              <a:gd name="adj" fmla="val 191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Prediction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Result</a:t>
            </a:r>
            <a:endParaRPr lang="zh-CN" altLang="en-US" sz="16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pic>
        <p:nvPicPr>
          <p:cNvPr id="32" name="图片 31" descr="图片包含 游戏机, 鸟&#10;&#10;描述已自动生成">
            <a:extLst>
              <a:ext uri="{FF2B5EF4-FFF2-40B4-BE49-F238E27FC236}">
                <a16:creationId xmlns:a16="http://schemas.microsoft.com/office/drawing/2014/main" id="{EDD7A41C-9C1C-4AD3-A852-B22AD991A4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66931" r="66936" b="438"/>
          <a:stretch/>
        </p:blipFill>
        <p:spPr>
          <a:xfrm rot="16200000">
            <a:off x="2041011" y="2869805"/>
            <a:ext cx="1078469" cy="10800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连接符: 肘形 5">
            <a:extLst>
              <a:ext uri="{FF2B5EF4-FFF2-40B4-BE49-F238E27FC236}">
                <a16:creationId xmlns:a16="http://schemas.microsoft.com/office/drawing/2014/main" id="{7D6A7D1B-2F68-475D-91D8-225E63779C00}"/>
              </a:ext>
            </a:extLst>
          </p:cNvPr>
          <p:cNvCxnSpPr>
            <a:cxnSpLocks/>
            <a:stCxn id="32" idx="2"/>
            <a:endCxn id="28" idx="1"/>
          </p:cNvCxnSpPr>
          <p:nvPr/>
        </p:nvCxnSpPr>
        <p:spPr>
          <a:xfrm flipV="1">
            <a:off x="3120246" y="3409666"/>
            <a:ext cx="775350" cy="13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39E4B3B-FEE9-48C9-9A5B-038773141BD8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5210947" y="3409666"/>
            <a:ext cx="510897" cy="10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9FF24DA-9AB8-4E84-B747-5AE4992B0BBB}"/>
              </a:ext>
            </a:extLst>
          </p:cNvPr>
          <p:cNvCxnSpPr/>
          <p:nvPr/>
        </p:nvCxnSpPr>
        <p:spPr>
          <a:xfrm>
            <a:off x="1484580" y="3428057"/>
            <a:ext cx="510897" cy="9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950E9B1E-D447-40A2-A074-AA1FD591DB92}"/>
              </a:ext>
            </a:extLst>
          </p:cNvPr>
          <p:cNvSpPr txBox="1"/>
          <p:nvPr/>
        </p:nvSpPr>
        <p:spPr>
          <a:xfrm>
            <a:off x="7304782" y="2472231"/>
            <a:ext cx="1753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Ground Truth</a:t>
            </a:r>
            <a:endParaRPr lang="zh-CN" altLang="en-US" sz="16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4" name="AutoShape 2" descr="DynamicViT: 动态Token稀疏化的高效视觉Transformer - 知乎">
            <a:extLst>
              <a:ext uri="{FF2B5EF4-FFF2-40B4-BE49-F238E27FC236}">
                <a16:creationId xmlns:a16="http://schemas.microsoft.com/office/drawing/2014/main" id="{9AA102C0-ADCD-4107-A7DB-B0CFA541F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2624" y="33070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3FEA37DA-194C-42C0-A46F-0D520C00C93D}"/>
              </a:ext>
            </a:extLst>
          </p:cNvPr>
          <p:cNvCxnSpPr>
            <a:cxnSpLocks/>
          </p:cNvCxnSpPr>
          <p:nvPr/>
        </p:nvCxnSpPr>
        <p:spPr>
          <a:xfrm>
            <a:off x="7037195" y="3510159"/>
            <a:ext cx="579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AA74D51-59D9-472A-BD9E-B05ACF9C7E89}"/>
              </a:ext>
            </a:extLst>
          </p:cNvPr>
          <p:cNvCxnSpPr>
            <a:cxnSpLocks/>
          </p:cNvCxnSpPr>
          <p:nvPr/>
        </p:nvCxnSpPr>
        <p:spPr>
          <a:xfrm flipH="1">
            <a:off x="7037194" y="3284474"/>
            <a:ext cx="57918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81EFF0B-7076-446C-964C-387ED77F4BB1}"/>
              </a:ext>
            </a:extLst>
          </p:cNvPr>
          <p:cNvGrpSpPr/>
          <p:nvPr/>
        </p:nvGrpSpPr>
        <p:grpSpPr>
          <a:xfrm>
            <a:off x="383334" y="2870570"/>
            <a:ext cx="1080001" cy="1138675"/>
            <a:chOff x="495946" y="4285281"/>
            <a:chExt cx="929898" cy="1270861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EAEDE17-A94C-4AD6-93CF-96F070816467}"/>
                </a:ext>
              </a:extLst>
            </p:cNvPr>
            <p:cNvGrpSpPr/>
            <p:nvPr/>
          </p:nvGrpSpPr>
          <p:grpSpPr>
            <a:xfrm>
              <a:off x="597487" y="4412764"/>
              <a:ext cx="666000" cy="1044000"/>
              <a:chOff x="885325" y="5093470"/>
              <a:chExt cx="666000" cy="1044000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37BFDB1B-281A-4360-B901-46DFD7005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70000"/>
              </a:blip>
              <a:stretch>
                <a:fillRect/>
              </a:stretch>
            </p:blipFill>
            <p:spPr>
              <a:xfrm>
                <a:off x="885325" y="5093470"/>
                <a:ext cx="666000" cy="1044000"/>
              </a:xfrm>
              <a:prstGeom prst="rect">
                <a:avLst/>
              </a:prstGeom>
            </p:spPr>
          </p:pic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F32441D5-D679-4920-916A-BBC08CB66AE6}"/>
                  </a:ext>
                </a:extLst>
              </p:cNvPr>
              <p:cNvSpPr/>
              <p:nvPr/>
            </p:nvSpPr>
            <p:spPr>
              <a:xfrm>
                <a:off x="1293242" y="5655495"/>
                <a:ext cx="242888" cy="459581"/>
              </a:xfrm>
              <a:custGeom>
                <a:avLst/>
                <a:gdLst>
                  <a:gd name="connsiteX0" fmla="*/ 0 w 242888"/>
                  <a:gd name="connsiteY0" fmla="*/ 0 h 459581"/>
                  <a:gd name="connsiteX1" fmla="*/ 242888 w 242888"/>
                  <a:gd name="connsiteY1" fmla="*/ 4762 h 459581"/>
                  <a:gd name="connsiteX2" fmla="*/ 235744 w 242888"/>
                  <a:gd name="connsiteY2" fmla="*/ 192881 h 459581"/>
                  <a:gd name="connsiteX3" fmla="*/ 188119 w 242888"/>
                  <a:gd name="connsiteY3" fmla="*/ 390525 h 459581"/>
                  <a:gd name="connsiteX4" fmla="*/ 126207 w 242888"/>
                  <a:gd name="connsiteY4" fmla="*/ 459581 h 459581"/>
                  <a:gd name="connsiteX5" fmla="*/ 95250 w 242888"/>
                  <a:gd name="connsiteY5" fmla="*/ 454819 h 459581"/>
                  <a:gd name="connsiteX6" fmla="*/ 30957 w 242888"/>
                  <a:gd name="connsiteY6" fmla="*/ 333375 h 459581"/>
                  <a:gd name="connsiteX7" fmla="*/ 9525 w 242888"/>
                  <a:gd name="connsiteY7" fmla="*/ 214312 h 459581"/>
                  <a:gd name="connsiteX8" fmla="*/ 9525 w 242888"/>
                  <a:gd name="connsiteY8" fmla="*/ 104775 h 459581"/>
                  <a:gd name="connsiteX9" fmla="*/ 0 w 242888"/>
                  <a:gd name="connsiteY9" fmla="*/ 0 h 45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888" h="459581">
                    <a:moveTo>
                      <a:pt x="0" y="0"/>
                    </a:moveTo>
                    <a:lnTo>
                      <a:pt x="242888" y="4762"/>
                    </a:lnTo>
                    <a:lnTo>
                      <a:pt x="235744" y="192881"/>
                    </a:lnTo>
                    <a:lnTo>
                      <a:pt x="188119" y="390525"/>
                    </a:lnTo>
                    <a:lnTo>
                      <a:pt x="126207" y="459581"/>
                    </a:lnTo>
                    <a:lnTo>
                      <a:pt x="95250" y="454819"/>
                    </a:lnTo>
                    <a:lnTo>
                      <a:pt x="30957" y="333375"/>
                    </a:lnTo>
                    <a:lnTo>
                      <a:pt x="9525" y="214312"/>
                    </a:lnTo>
                    <a:lnTo>
                      <a:pt x="9525" y="1047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7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C3CF6B1E-EB33-4F1B-A2D5-3052F13A2A9B}"/>
                </a:ext>
              </a:extLst>
            </p:cNvPr>
            <p:cNvSpPr/>
            <p:nvPr/>
          </p:nvSpPr>
          <p:spPr>
            <a:xfrm>
              <a:off x="495946" y="4285281"/>
              <a:ext cx="929898" cy="127086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B510D8E-E9C2-4926-99AD-7DFE160AC0A3}"/>
              </a:ext>
            </a:extLst>
          </p:cNvPr>
          <p:cNvSpPr txBox="1"/>
          <p:nvPr/>
        </p:nvSpPr>
        <p:spPr>
          <a:xfrm>
            <a:off x="1703701" y="2472231"/>
            <a:ext cx="1753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Sperm Images</a:t>
            </a:r>
            <a:endParaRPr lang="zh-CN" altLang="en-US" sz="16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27A38DD-3534-4DBA-BC17-9F07D6452AEA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62149F1-EA5B-44CE-AC71-6D150F7F2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F9D758C-CF90-4B85-ADFC-808057990AAA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B147D5B-0CEB-4509-BDB8-354DE6BBB224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7FB85BCA-F77C-4403-AF85-3990F26FA0F0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F3262339-2D7E-4C16-B7D3-AA08A956781B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35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9" grpId="0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979736B8-FF94-40CA-B5C6-70C9AFBF31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8.303"/>
                </p14:media>
              </p:ext>
            </p:extLst>
          </p:nvPr>
        </p:nvPicPr>
        <p:blipFill rotWithShape="1">
          <a:blip r:embed="rId5"/>
          <a:srcRect l="29533" t="19992" r="7195" b="19530"/>
          <a:stretch/>
        </p:blipFill>
        <p:spPr>
          <a:xfrm>
            <a:off x="0" y="-38100"/>
            <a:ext cx="9144000" cy="655519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1F165EF6-5097-4E35-91A5-82565FF1477D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323A0D-887C-4DD0-B32B-E84F12D58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8185664-C878-4D53-9868-8BB5778D750C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0FDD064-2999-4D29-A406-A3E202B1D11E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8CC6791-981E-4845-88EC-BECB444991A3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068196E-A398-41A9-926B-C580A042368A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6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49764731581-8">
            <a:hlinkClick r:id="" action="ppaction://media"/>
            <a:extLst>
              <a:ext uri="{FF2B5EF4-FFF2-40B4-BE49-F238E27FC236}">
                <a16:creationId xmlns:a16="http://schemas.microsoft.com/office/drawing/2014/main" id="{9DF87000-97E9-4A55-AD64-526D0783E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31" t="18663" r="3644"/>
          <a:stretch/>
        </p:blipFill>
        <p:spPr>
          <a:xfrm>
            <a:off x="0" y="-1"/>
            <a:ext cx="9144000" cy="650637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D64E2A9-9502-49A1-8540-14F762483B42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C2C9A1-B00A-4811-B0A5-015DF03E6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38E939F-4CFC-455B-ABA2-91A44869561F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D5BCE60-DD6A-413A-A1DE-056A10DE4969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383415D-FDDA-4A29-9ED9-593A558F8216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E5E3B68-D4EB-43C3-B000-57AE18C394E5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20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2C20125-17EB-4185-9555-45D1B00143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34972" r="27862" b="14015"/>
          <a:stretch/>
        </p:blipFill>
        <p:spPr>
          <a:xfrm>
            <a:off x="4702014" y="1191961"/>
            <a:ext cx="4279256" cy="33201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3F0A89D-74F8-437D-8C8D-98F19E0BD997}"/>
              </a:ext>
            </a:extLst>
          </p:cNvPr>
          <p:cNvSpPr txBox="1"/>
          <p:nvPr/>
        </p:nvSpPr>
        <p:spPr>
          <a:xfrm>
            <a:off x="1401729" y="4808146"/>
            <a:ext cx="2355770" cy="37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Model Prediction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55E578-C72D-4DB7-90FA-C0D54CCD2B53}"/>
              </a:ext>
            </a:extLst>
          </p:cNvPr>
          <p:cNvSpPr txBox="1"/>
          <p:nvPr/>
        </p:nvSpPr>
        <p:spPr>
          <a:xfrm>
            <a:off x="6195899" y="4808147"/>
            <a:ext cx="3713580" cy="37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Ground Truth 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DC10701B-4C31-4EAD-B7D5-C49BA16EF3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26"/>
                </p14:media>
              </p:ext>
            </p:extLst>
          </p:nvPr>
        </p:nvPicPr>
        <p:blipFill rotWithShape="1">
          <a:blip r:embed="rId6"/>
          <a:srcRect l="27393" t="34679" r="27379" b="12562"/>
          <a:stretch>
            <a:fillRect/>
          </a:stretch>
        </p:blipFill>
        <p:spPr>
          <a:xfrm>
            <a:off x="162732" y="1191961"/>
            <a:ext cx="4279256" cy="3320184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F5CA82B9-3C5E-4E8E-869A-3260349609E1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152DB2C-7151-42AE-A480-F05EBF77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22C2AECA-C24B-4923-B3BE-15F5C5D2297F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E11E437-CE66-45CB-851E-84523C9EBF39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42B3CD8E-38C4-4467-81C5-B62C4BCE1407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D57381B-F361-4386-8507-3CE49FE11042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0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019E00A-CC60-4945-8C91-CED2FF459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080933"/>
              </p:ext>
            </p:extLst>
          </p:nvPr>
        </p:nvGraphicFramePr>
        <p:xfrm>
          <a:off x="821923" y="4485286"/>
          <a:ext cx="7618184" cy="73152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560351">
                  <a:extLst>
                    <a:ext uri="{9D8B030D-6E8A-4147-A177-3AD203B41FA5}">
                      <a16:colId xmlns:a16="http://schemas.microsoft.com/office/drawing/2014/main" val="2071786870"/>
                    </a:ext>
                  </a:extLst>
                </a:gridCol>
                <a:gridCol w="1349244">
                  <a:extLst>
                    <a:ext uri="{9D8B030D-6E8A-4147-A177-3AD203B41FA5}">
                      <a16:colId xmlns:a16="http://schemas.microsoft.com/office/drawing/2014/main" val="1149394153"/>
                    </a:ext>
                  </a:extLst>
                </a:gridCol>
                <a:gridCol w="1569529">
                  <a:extLst>
                    <a:ext uri="{9D8B030D-6E8A-4147-A177-3AD203B41FA5}">
                      <a16:colId xmlns:a16="http://schemas.microsoft.com/office/drawing/2014/main" val="371119347"/>
                    </a:ext>
                  </a:extLst>
                </a:gridCol>
                <a:gridCol w="1541994">
                  <a:extLst>
                    <a:ext uri="{9D8B030D-6E8A-4147-A177-3AD203B41FA5}">
                      <a16:colId xmlns:a16="http://schemas.microsoft.com/office/drawing/2014/main" val="4227126911"/>
                    </a:ext>
                  </a:extLst>
                </a:gridCol>
                <a:gridCol w="1597066">
                  <a:extLst>
                    <a:ext uri="{9D8B030D-6E8A-4147-A177-3AD203B41FA5}">
                      <a16:colId xmlns:a16="http://schemas.microsoft.com/office/drawing/2014/main" val="696967555"/>
                    </a:ext>
                  </a:extLst>
                </a:gridCol>
              </a:tblGrid>
              <a:tr h="323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Bahnschrift SemiCondensed" panose="020B0502040204020203" pitchFamily="34" charset="0"/>
                          <a:ea typeface="微软雅黑" panose="020B0503020204020204" pitchFamily="34" charset="-122"/>
                          <a:sym typeface="Bahnschrift SemiCondensed" panose="020B0502040204020203" pitchFamily="34" charset="0"/>
                        </a:rPr>
                        <a:t>Precision</a:t>
                      </a:r>
                      <a:endParaRPr lang="zh-CN" altLang="en-US" dirty="0"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ym typeface="Bahnschrift SemiCondensed" panose="020B0502040204020203" pitchFamily="34" charset="0"/>
                        </a:rPr>
                        <a:t>Accuracy</a:t>
                      </a:r>
                      <a:endParaRPr lang="zh-CN" altLang="en-US" dirty="0"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ym typeface="Bahnschrift SemiCondensed" panose="020B0502040204020203" pitchFamily="34" charset="0"/>
                        </a:rPr>
                        <a:t>Recall</a:t>
                      </a:r>
                      <a:endParaRPr lang="zh-CN" altLang="en-US" dirty="0"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ym typeface="Bahnschrift SemiCondensed" panose="020B0502040204020203" pitchFamily="34" charset="0"/>
                        </a:rPr>
                        <a:t>Specificity</a:t>
                      </a:r>
                      <a:endParaRPr lang="zh-CN" altLang="en-US" dirty="0"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 Images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440255"/>
                  </a:ext>
                </a:extLst>
              </a:tr>
              <a:tr h="3091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92.0%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sym typeface="Bahnschrift SemiCondensed" panose="020B0502040204020203" pitchFamily="34" charset="0"/>
                        </a:rPr>
                        <a:t>94.9%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sym typeface="Bahnschrift SemiCondensed" panose="020B0502040204020203" pitchFamily="34" charset="0"/>
                        </a:rPr>
                        <a:t>97.0%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sym typeface="Bahnschrift SemiCondensed" panose="020B0502040204020203" pitchFamily="34" charset="0"/>
                        </a:rPr>
                        <a:t>93.3%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  <a:ea typeface="微软雅黑" panose="020B0503020204020204" pitchFamily="34" charset="-122"/>
                        <a:sym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294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255275"/>
                  </a:ext>
                </a:extLst>
              </a:tr>
            </a:tbl>
          </a:graphicData>
        </a:graphic>
      </p:graphicFrame>
      <p:sp>
        <p:nvSpPr>
          <p:cNvPr id="21" name="矩形 20">
            <a:extLst>
              <a:ext uri="{FF2B5EF4-FFF2-40B4-BE49-F238E27FC236}">
                <a16:creationId xmlns:a16="http://schemas.microsoft.com/office/drawing/2014/main" id="{343A8B03-007C-4D5D-9E6F-796C0980FBCF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Model Performance</a:t>
            </a: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16222782-1E10-4FF1-A52B-91BF7EA1B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81944"/>
              </p:ext>
            </p:extLst>
          </p:nvPr>
        </p:nvGraphicFramePr>
        <p:xfrm>
          <a:off x="821923" y="1735166"/>
          <a:ext cx="7618184" cy="25655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04546">
                  <a:extLst>
                    <a:ext uri="{9D8B030D-6E8A-4147-A177-3AD203B41FA5}">
                      <a16:colId xmlns:a16="http://schemas.microsoft.com/office/drawing/2014/main" val="771588396"/>
                    </a:ext>
                  </a:extLst>
                </a:gridCol>
                <a:gridCol w="1904546">
                  <a:extLst>
                    <a:ext uri="{9D8B030D-6E8A-4147-A177-3AD203B41FA5}">
                      <a16:colId xmlns:a16="http://schemas.microsoft.com/office/drawing/2014/main" val="3279314419"/>
                    </a:ext>
                  </a:extLst>
                </a:gridCol>
                <a:gridCol w="1904546">
                  <a:extLst>
                    <a:ext uri="{9D8B030D-6E8A-4147-A177-3AD203B41FA5}">
                      <a16:colId xmlns:a16="http://schemas.microsoft.com/office/drawing/2014/main" val="3262826093"/>
                    </a:ext>
                  </a:extLst>
                </a:gridCol>
                <a:gridCol w="1904546">
                  <a:extLst>
                    <a:ext uri="{9D8B030D-6E8A-4147-A177-3AD203B41FA5}">
                      <a16:colId xmlns:a16="http://schemas.microsoft.com/office/drawing/2014/main" val="4179953894"/>
                    </a:ext>
                  </a:extLst>
                </a:gridCol>
              </a:tblGrid>
              <a:tr h="634784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Confusion Matrix</a:t>
                      </a:r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Ground Truth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79963"/>
                  </a:ext>
                </a:extLst>
              </a:tr>
              <a:tr h="643600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Live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Dead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9645"/>
                  </a:ext>
                </a:extLst>
              </a:tr>
              <a:tr h="6436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Classifier</a:t>
                      </a:r>
                    </a:p>
                    <a:p>
                      <a:pPr algn="ctr"/>
                      <a:r>
                        <a:rPr lang="en-US" altLang="zh-CN" b="1" dirty="0"/>
                        <a:t>Prediction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Live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127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09430"/>
                  </a:ext>
                </a:extLst>
              </a:tr>
              <a:tr h="6436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Dead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152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51116"/>
                  </a:ext>
                </a:extLst>
              </a:tr>
            </a:tbl>
          </a:graphicData>
        </a:graphic>
      </p:graphicFrame>
      <p:grpSp>
        <p:nvGrpSpPr>
          <p:cNvPr id="16" name="组合 15">
            <a:extLst>
              <a:ext uri="{FF2B5EF4-FFF2-40B4-BE49-F238E27FC236}">
                <a16:creationId xmlns:a16="http://schemas.microsoft.com/office/drawing/2014/main" id="{5F7645E5-ABAB-44D9-B623-CECF9024DE11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90EF3CA-942E-443A-81B4-0ED951F20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A227DA6-4A03-4533-A065-88D0AF0E016D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0416633-C609-42DB-90B7-2007D2E0F657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8F65B1-889C-4707-B34E-983A21BC8480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18B2A4A-53F6-4226-B832-1F6E70AF10EA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49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AAF487C-D44C-46F3-8D85-63CD28951283}"/>
              </a:ext>
            </a:extLst>
          </p:cNvPr>
          <p:cNvSpPr txBox="1"/>
          <p:nvPr/>
        </p:nvSpPr>
        <p:spPr>
          <a:xfrm>
            <a:off x="119742" y="2158039"/>
            <a:ext cx="8904515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1A8576A-014E-4FAB-9E60-F0A85274A525}"/>
              </a:ext>
            </a:extLst>
          </p:cNvPr>
          <p:cNvSpPr txBox="1"/>
          <p:nvPr/>
        </p:nvSpPr>
        <p:spPr>
          <a:xfrm>
            <a:off x="-114300" y="2400453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What Details Does The AI Model Pay Most Attention To?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3200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45C3B8B8-EECA-4452-83C0-9F284650B8CE}"/>
              </a:ext>
            </a:extLst>
          </p:cNvPr>
          <p:cNvSpPr/>
          <p:nvPr/>
        </p:nvSpPr>
        <p:spPr>
          <a:xfrm>
            <a:off x="2286000" y="3429000"/>
            <a:ext cx="4572000" cy="1215951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52A109-B846-40D2-8D48-FDAF34C0EEAF}"/>
              </a:ext>
            </a:extLst>
          </p:cNvPr>
          <p:cNvSpPr txBox="1"/>
          <p:nvPr/>
        </p:nvSpPr>
        <p:spPr>
          <a:xfrm>
            <a:off x="2647950" y="3769386"/>
            <a:ext cx="3467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/>
              <a:t>Opening the Black Box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642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">
            <a:hlinkClick r:id="" action="ppaction://media"/>
            <a:extLst>
              <a:ext uri="{FF2B5EF4-FFF2-40B4-BE49-F238E27FC236}">
                <a16:creationId xmlns:a16="http://schemas.microsoft.com/office/drawing/2014/main" id="{D18C5AE1-6D00-4783-B60F-3175B66C44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 rotWithShape="1">
          <a:blip r:embed="rId5"/>
          <a:srcRect l="22834" t="-1" r="35666" b="59334"/>
          <a:stretch>
            <a:fillRect/>
          </a:stretch>
        </p:blipFill>
        <p:spPr>
          <a:xfrm>
            <a:off x="0" y="0"/>
            <a:ext cx="9144750" cy="672084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8042BF-6E00-49C2-8688-B62868531200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C6569EB-299E-4241-B14C-AA76EA60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6E7B6D9-D0AB-493A-8E8D-CDF0C22DA08C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2D6985-206A-4ED5-93D0-6ECCEAFFA110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359B99B-8F8D-4425-99FB-8E4FD2284114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72E2D72-CF7D-48A9-87FF-11DD750B1CD8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78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9">
            <a:hlinkClick r:id="" action="ppaction://media"/>
            <a:extLst>
              <a:ext uri="{FF2B5EF4-FFF2-40B4-BE49-F238E27FC236}">
                <a16:creationId xmlns:a16="http://schemas.microsoft.com/office/drawing/2014/main" id="{8E92FFCE-CADC-4FBD-A05D-F3B5BBE129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 rotWithShape="1">
          <a:blip r:embed="rId5"/>
          <a:srcRect l="22834" r="35666" b="59333"/>
          <a:stretch>
            <a:fillRect/>
          </a:stretch>
        </p:blipFill>
        <p:spPr>
          <a:xfrm>
            <a:off x="0" y="0"/>
            <a:ext cx="9144000" cy="672028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0C06CC28-7087-4F1F-B842-53F6CFBB32C6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CDD2846-163D-436F-9DF2-47F4AD396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C6635A5C-5275-43AB-96B3-6D8CBEE4B1C2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15FFDA-07B9-4B77-BD35-FC2C4669E175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微软雅黑" panose="020B0503020204020204" pitchFamily="34" charset="-122"/>
                    <a:cs typeface="+mn-cs"/>
                    <a:sym typeface="Bahnschrift SemiCondensed" panose="020B0502040204020203" pitchFamily="34" charset="0"/>
                  </a:rPr>
                  <a:t>Dataset Collection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+mn-cs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C508282-4C6F-4BA2-A9F3-1847ECB0C5AA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微软雅黑" panose="020B0503020204020204" pitchFamily="34" charset="-122"/>
                    <a:cs typeface="+mn-cs"/>
                    <a:sym typeface="Bahnschrift SemiCondensed" panose="020B0502040204020203" pitchFamily="34" charset="0"/>
                  </a:rPr>
                  <a:t>Model Training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+mn-cs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F8B371C-E06E-4608-8312-D52E3B0ABC9F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微软雅黑" panose="020B0503020204020204" pitchFamily="34" charset="-122"/>
                    <a:cs typeface="+mn-cs"/>
                    <a:sym typeface="Bahnschrift SemiCondensed" panose="020B0502040204020203" pitchFamily="34" charset="0"/>
                  </a:rPr>
                  <a:t>Blind Testing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+mn-cs"/>
                  <a:sym typeface="Bahnschrift SemiCondensed" panose="020B0502040204020203" pitchFamily="34" charset="0"/>
                </a:endParaRPr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FC095E9-4909-4D59-A49A-E050A4DB0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542" y="1797167"/>
            <a:ext cx="121930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E41D28D-5F01-47E6-91D3-48F2054C1580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AI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Model Pays More Attention to the Nucleus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BF9D508-2C38-4E89-BA0E-E2917D46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0" y="1889907"/>
            <a:ext cx="36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图片 16" descr="图片包含 游戏机, 草&#10;&#10;描述已自动生成">
            <a:extLst>
              <a:ext uri="{FF2B5EF4-FFF2-40B4-BE49-F238E27FC236}">
                <a16:creationId xmlns:a16="http://schemas.microsoft.com/office/drawing/2014/main" id="{67AC342A-13B7-448B-A65B-7E0857928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78" y="1889907"/>
            <a:ext cx="36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55863A5-A265-4DE3-B61D-3F001B4CEFF4}"/>
              </a:ext>
            </a:extLst>
          </p:cNvPr>
          <p:cNvGrpSpPr/>
          <p:nvPr/>
        </p:nvGrpSpPr>
        <p:grpSpPr>
          <a:xfrm>
            <a:off x="7915731" y="2341719"/>
            <a:ext cx="1221369" cy="2820811"/>
            <a:chOff x="7915731" y="2341719"/>
            <a:chExt cx="1221369" cy="28208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E7ED8D2-E409-4EA0-BE3F-EE8334A44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80000"/>
                      </a14:imgEffect>
                    </a14:imgLayer>
                  </a14:imgProps>
                </a:ext>
              </a:extLst>
            </a:blip>
            <a:srcRect r="43521"/>
            <a:stretch/>
          </p:blipFill>
          <p:spPr>
            <a:xfrm>
              <a:off x="8460992" y="2900225"/>
              <a:ext cx="130848" cy="182084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EB49430-6DAA-478F-9F4F-890DB7D82371}"/>
                </a:ext>
              </a:extLst>
            </p:cNvPr>
            <p:cNvSpPr txBox="1"/>
            <p:nvPr/>
          </p:nvSpPr>
          <p:spPr>
            <a:xfrm>
              <a:off x="7915731" y="4639310"/>
              <a:ext cx="122136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Less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Attention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311DD33-4674-4440-BFCC-474660E7E860}"/>
                </a:ext>
              </a:extLst>
            </p:cNvPr>
            <p:cNvSpPr txBox="1"/>
            <p:nvPr/>
          </p:nvSpPr>
          <p:spPr>
            <a:xfrm>
              <a:off x="7915731" y="2341719"/>
              <a:ext cx="122136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Higher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Attention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A876D23-9DAE-4470-8349-EB50121C1B86}"/>
              </a:ext>
            </a:extLst>
          </p:cNvPr>
          <p:cNvSpPr/>
          <p:nvPr/>
        </p:nvSpPr>
        <p:spPr>
          <a:xfrm>
            <a:off x="270820" y="1116790"/>
            <a:ext cx="2238365" cy="502605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All Dead Sperm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3A12463-4748-4527-B694-B0ADC16C7EA9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292987-39C1-4B2B-A565-0CB2D53CE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98405D3-B6FB-4EB3-A543-5DA1230D5F3E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F07D4A-8595-42E7-94ED-271BB31D1022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A89E4DE-E3A6-47E5-8C87-2C81A82551FC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61902B7-90DA-45B9-886D-2F8B9201C5FB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96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7EEFFAC-B887-45CD-9B7D-6AFBF4A906E6}"/>
              </a:ext>
            </a:extLst>
          </p:cNvPr>
          <p:cNvSpPr/>
          <p:nvPr/>
        </p:nvSpPr>
        <p:spPr>
          <a:xfrm>
            <a:off x="4386805" y="2181205"/>
            <a:ext cx="3964252" cy="766815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ICSI Treatment: Picking Live Sperm for NOA Patients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955941E-E1C7-407C-8AB3-B68FFA2C124E}"/>
              </a:ext>
            </a:extLst>
          </p:cNvPr>
          <p:cNvSpPr/>
          <p:nvPr/>
        </p:nvSpPr>
        <p:spPr>
          <a:xfrm>
            <a:off x="4386805" y="3902212"/>
            <a:ext cx="3964252" cy="645122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Diagnosis: Asthenozoospermia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8ED038B-EAE9-475E-A69F-6BE17D2C4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" b="1"/>
          <a:stretch/>
        </p:blipFill>
        <p:spPr>
          <a:xfrm>
            <a:off x="441314" y="1451300"/>
            <a:ext cx="3230624" cy="45525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5FD600-127E-4EC3-9A41-968C8EE4DBE1}"/>
              </a:ext>
            </a:extLst>
          </p:cNvPr>
          <p:cNvSpPr/>
          <p:nvPr/>
        </p:nvSpPr>
        <p:spPr>
          <a:xfrm>
            <a:off x="2" y="4022"/>
            <a:ext cx="9143998" cy="57786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Testing Viability of </a:t>
            </a:r>
            <a:r>
              <a:rPr lang="en-US" altLang="zh-CN" sz="2400" kern="0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Immotile</a:t>
            </a: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 Sperm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A1F95C-EE12-4CE5-95F9-484275478437}"/>
              </a:ext>
            </a:extLst>
          </p:cNvPr>
          <p:cNvSpPr txBox="1"/>
          <p:nvPr/>
        </p:nvSpPr>
        <p:spPr>
          <a:xfrm>
            <a:off x="4572000" y="2948020"/>
            <a:ext cx="312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Hypo-Osmotic Swelling Test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81E46DB-C05E-4F87-9A4D-D6A28F4BB2C5}"/>
              </a:ext>
            </a:extLst>
          </p:cNvPr>
          <p:cNvSpPr txBox="1"/>
          <p:nvPr/>
        </p:nvSpPr>
        <p:spPr>
          <a:xfrm>
            <a:off x="6500692" y="6490589"/>
            <a:ext cx="33579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NOA: Non-Obstructive Azoospermia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32969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E41D28D-5F01-47E6-91D3-48F2054C1580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AI Model Pays More Attention to the Nucleus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A0AD8D-C070-4D95-B634-0A7888A4F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7" y="1904484"/>
            <a:ext cx="36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E9E5406-F28F-44E4-8B4B-A19080E25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" y="1904484"/>
            <a:ext cx="36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4737C3-B97E-4884-9FB3-80E262C4B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r="43521"/>
          <a:stretch/>
        </p:blipFill>
        <p:spPr>
          <a:xfrm>
            <a:off x="8460992" y="2900225"/>
            <a:ext cx="130848" cy="182084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4100704-D84B-4B67-85A7-36EFB5DB5BAB}"/>
              </a:ext>
            </a:extLst>
          </p:cNvPr>
          <p:cNvSpPr txBox="1"/>
          <p:nvPr/>
        </p:nvSpPr>
        <p:spPr>
          <a:xfrm>
            <a:off x="7915731" y="4639310"/>
            <a:ext cx="1221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Less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Attention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B402707-4D4E-4E26-95CA-BCDF0C4159A6}"/>
              </a:ext>
            </a:extLst>
          </p:cNvPr>
          <p:cNvSpPr txBox="1"/>
          <p:nvPr/>
        </p:nvSpPr>
        <p:spPr>
          <a:xfrm>
            <a:off x="7915731" y="2341719"/>
            <a:ext cx="1221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Higher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Attention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CC3743-8BE4-45BD-BF87-F8E7B7AD3EAB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D1E74A2-FAA2-47F1-A507-09C7929F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7BC46C3-5B39-418E-802C-8106A0D49C77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E7561F3-2C56-4112-9A78-CF7747148C6D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F5B7FF3-7942-4684-A49A-54D68B88C166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5DC06D6-16CC-4938-8127-3E35A2B50DFA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4197355-88FD-4AF2-A0A8-A1F0ACBD87CB}"/>
              </a:ext>
            </a:extLst>
          </p:cNvPr>
          <p:cNvSpPr/>
          <p:nvPr/>
        </p:nvSpPr>
        <p:spPr>
          <a:xfrm>
            <a:off x="270820" y="1116790"/>
            <a:ext cx="2238365" cy="502605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All Live Sperm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6D3CF4-3BD7-48F4-B217-EB59D9CC8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959" y="3120611"/>
            <a:ext cx="1180800" cy="11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E41D28D-5F01-47E6-91D3-48F2054C1580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AI Model Pays More Attention to the Nucleus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A0AD8D-C070-4D95-B634-0A7888A4F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0" y="1904484"/>
            <a:ext cx="36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4737C3-B97E-4884-9FB3-80E262C4BC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r="43521"/>
          <a:stretch/>
        </p:blipFill>
        <p:spPr>
          <a:xfrm>
            <a:off x="8460992" y="2900225"/>
            <a:ext cx="130848" cy="182084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4100704-D84B-4B67-85A7-36EFB5DB5BAB}"/>
              </a:ext>
            </a:extLst>
          </p:cNvPr>
          <p:cNvSpPr txBox="1"/>
          <p:nvPr/>
        </p:nvSpPr>
        <p:spPr>
          <a:xfrm>
            <a:off x="7915731" y="4639310"/>
            <a:ext cx="1221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Less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Attention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B402707-4D4E-4E26-95CA-BCDF0C4159A6}"/>
              </a:ext>
            </a:extLst>
          </p:cNvPr>
          <p:cNvSpPr txBox="1"/>
          <p:nvPr/>
        </p:nvSpPr>
        <p:spPr>
          <a:xfrm>
            <a:off x="7915731" y="2341719"/>
            <a:ext cx="1221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Higher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Attention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CC3743-8BE4-45BD-BF87-F8E7B7AD3EAB}"/>
              </a:ext>
            </a:extLst>
          </p:cNvPr>
          <p:cNvGrpSpPr/>
          <p:nvPr/>
        </p:nvGrpSpPr>
        <p:grpSpPr>
          <a:xfrm>
            <a:off x="0" y="6490185"/>
            <a:ext cx="9144000" cy="396240"/>
            <a:chOff x="0" y="6490185"/>
            <a:chExt cx="9144000" cy="39624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D1E74A2-FAA2-47F1-A507-09C7929F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90185"/>
              <a:ext cx="9144000" cy="396240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7BC46C3-5B39-418E-802C-8106A0D49C77}"/>
                </a:ext>
              </a:extLst>
            </p:cNvPr>
            <p:cNvGrpSpPr/>
            <p:nvPr/>
          </p:nvGrpSpPr>
          <p:grpSpPr>
            <a:xfrm>
              <a:off x="870804" y="6502122"/>
              <a:ext cx="7261421" cy="384303"/>
              <a:chOff x="829972" y="6473208"/>
              <a:chExt cx="7261421" cy="384303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E7561F3-2C56-4112-9A78-CF7747148C6D}"/>
                  </a:ext>
                </a:extLst>
              </p:cNvPr>
              <p:cNvSpPr txBox="1"/>
              <p:nvPr/>
            </p:nvSpPr>
            <p:spPr>
              <a:xfrm>
                <a:off x="829972" y="6488179"/>
                <a:ext cx="1814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Dataset Collection</a:t>
                </a:r>
                <a:endParaRPr lang="zh-CN" altLang="en-US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F5B7FF3-7942-4684-A49A-54D68B88C166}"/>
                  </a:ext>
                </a:extLst>
              </p:cNvPr>
              <p:cNvSpPr txBox="1"/>
              <p:nvPr/>
            </p:nvSpPr>
            <p:spPr>
              <a:xfrm>
                <a:off x="3950766" y="6480559"/>
                <a:ext cx="1500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Model Training</a:t>
                </a:r>
                <a:endParaRPr lang="zh-CN" altLang="en-US" b="1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5DC06D6-16CC-4938-8127-3E35A2B50DFA}"/>
                  </a:ext>
                </a:extLst>
              </p:cNvPr>
              <p:cNvSpPr txBox="1"/>
              <p:nvPr/>
            </p:nvSpPr>
            <p:spPr>
              <a:xfrm>
                <a:off x="6757373" y="6473208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Bahnschrift SemiCondensed" panose="020B0502040204020203" pitchFamily="34" charset="0"/>
                    <a:ea typeface="微软雅黑" panose="020B0503020204020204" pitchFamily="34" charset="-122"/>
                    <a:sym typeface="Bahnschrift SemiCondensed" panose="020B0502040204020203" pitchFamily="34" charset="0"/>
                  </a:rPr>
                  <a:t>Blind Testing</a:t>
                </a:r>
                <a:endParaRPr lang="zh-CN" altLang="en-US" b="1" dirty="0"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</p:grp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4197355-88FD-4AF2-A0A8-A1F0ACBD87CB}"/>
              </a:ext>
            </a:extLst>
          </p:cNvPr>
          <p:cNvSpPr/>
          <p:nvPr/>
        </p:nvSpPr>
        <p:spPr>
          <a:xfrm>
            <a:off x="951637" y="1137123"/>
            <a:ext cx="2238365" cy="502605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All Live Sperm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15" name="图片 14" descr="图片包含 游戏机, 草&#10;&#10;描述已自动生成">
            <a:extLst>
              <a:ext uri="{FF2B5EF4-FFF2-40B4-BE49-F238E27FC236}">
                <a16:creationId xmlns:a16="http://schemas.microsoft.com/office/drawing/2014/main" id="{CE5B4D68-0E36-4AAB-9F57-B5C8AE767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78" y="1904484"/>
            <a:ext cx="360000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4F51EB2-1DFB-4963-9DDE-1B9F796F6447}"/>
              </a:ext>
            </a:extLst>
          </p:cNvPr>
          <p:cNvSpPr/>
          <p:nvPr/>
        </p:nvSpPr>
        <p:spPr>
          <a:xfrm>
            <a:off x="4900495" y="1137122"/>
            <a:ext cx="2238365" cy="502605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All Dead Sperm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83868BB-4FCF-414D-AD63-D5560F08D937}"/>
              </a:ext>
            </a:extLst>
          </p:cNvPr>
          <p:cNvCxnSpPr/>
          <p:nvPr/>
        </p:nvCxnSpPr>
        <p:spPr>
          <a:xfrm flipH="1" flipV="1">
            <a:off x="870804" y="5091858"/>
            <a:ext cx="227737" cy="3462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AE9F2485-A861-4AA8-82A6-30906AD61F32}"/>
              </a:ext>
            </a:extLst>
          </p:cNvPr>
          <p:cNvCxnSpPr/>
          <p:nvPr/>
        </p:nvCxnSpPr>
        <p:spPr>
          <a:xfrm flipH="1" flipV="1">
            <a:off x="3190002" y="2625429"/>
            <a:ext cx="227737" cy="3462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B5ADDB8C-AF59-42E6-BD4C-2CBC4722EAA9}"/>
              </a:ext>
            </a:extLst>
          </p:cNvPr>
          <p:cNvCxnSpPr>
            <a:cxnSpLocks/>
          </p:cNvCxnSpPr>
          <p:nvPr/>
        </p:nvCxnSpPr>
        <p:spPr>
          <a:xfrm flipH="1" flipV="1">
            <a:off x="5042754" y="4996120"/>
            <a:ext cx="215046" cy="3390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BDA68134-7BD9-46B7-BCCD-126F7301B83D}"/>
              </a:ext>
            </a:extLst>
          </p:cNvPr>
          <p:cNvCxnSpPr>
            <a:cxnSpLocks/>
          </p:cNvCxnSpPr>
          <p:nvPr/>
        </p:nvCxnSpPr>
        <p:spPr>
          <a:xfrm flipV="1">
            <a:off x="5492330" y="2691823"/>
            <a:ext cx="179074" cy="3561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5C6DCB3-D404-4F42-9DA5-5B9F48914D37}"/>
              </a:ext>
            </a:extLst>
          </p:cNvPr>
          <p:cNvCxnSpPr/>
          <p:nvPr/>
        </p:nvCxnSpPr>
        <p:spPr>
          <a:xfrm flipH="1" flipV="1">
            <a:off x="3190001" y="5072668"/>
            <a:ext cx="227737" cy="3462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BD5C117A-40A8-4DF0-85E0-AC0448A1D4A1}"/>
              </a:ext>
            </a:extLst>
          </p:cNvPr>
          <p:cNvCxnSpPr>
            <a:cxnSpLocks/>
          </p:cNvCxnSpPr>
          <p:nvPr/>
        </p:nvCxnSpPr>
        <p:spPr>
          <a:xfrm flipH="1">
            <a:off x="6119079" y="3343275"/>
            <a:ext cx="338871" cy="297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AE2750D-DEEF-4227-82C9-C8F3538F2FC0}"/>
              </a:ext>
            </a:extLst>
          </p:cNvPr>
          <p:cNvSpPr txBox="1"/>
          <p:nvPr/>
        </p:nvSpPr>
        <p:spPr>
          <a:xfrm>
            <a:off x="2070819" y="59245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42B607-8664-463F-8388-9E56BE875907}"/>
              </a:ext>
            </a:extLst>
          </p:cNvPr>
          <p:cNvSpPr txBox="1"/>
          <p:nvPr/>
        </p:nvSpPr>
        <p:spPr>
          <a:xfrm>
            <a:off x="2196189" y="5803143"/>
            <a:ext cx="47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live sperm, the attention is more concentrated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224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1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4F6005A-5129-4100-8F14-E98F10F89F3D}"/>
              </a:ext>
            </a:extLst>
          </p:cNvPr>
          <p:cNvSpPr txBox="1"/>
          <p:nvPr/>
        </p:nvSpPr>
        <p:spPr>
          <a:xfrm>
            <a:off x="87405" y="2063566"/>
            <a:ext cx="8969189" cy="164054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03011B2-7872-429A-9B03-9F5DF8E334BD}"/>
              </a:ext>
            </a:extLst>
          </p:cNvPr>
          <p:cNvSpPr txBox="1"/>
          <p:nvPr/>
        </p:nvSpPr>
        <p:spPr>
          <a:xfrm>
            <a:off x="1041224" y="2499115"/>
            <a:ext cx="7061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/>
              <a:t>Potential Application Scenarios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0797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椭圆 110">
            <a:extLst>
              <a:ext uri="{FF2B5EF4-FFF2-40B4-BE49-F238E27FC236}">
                <a16:creationId xmlns:a16="http://schemas.microsoft.com/office/drawing/2014/main" id="{EBDC1CA3-D172-4029-9AE2-2538532F293C}"/>
              </a:ext>
            </a:extLst>
          </p:cNvPr>
          <p:cNvSpPr/>
          <p:nvPr/>
        </p:nvSpPr>
        <p:spPr>
          <a:xfrm>
            <a:off x="5792960" y="3861565"/>
            <a:ext cx="2232000" cy="2232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AEBB5B-6558-4786-B8BE-97282167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72" y="1486436"/>
            <a:ext cx="2174751" cy="222755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AD7B2AD1-F851-451D-B4C0-5294B1B2D20B}"/>
              </a:ext>
            </a:extLst>
          </p:cNvPr>
          <p:cNvSpPr/>
          <p:nvPr/>
        </p:nvSpPr>
        <p:spPr>
          <a:xfrm>
            <a:off x="5792960" y="1473901"/>
            <a:ext cx="2228400" cy="22284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D39CE2A-55FE-417B-B23B-A6E3CB954BFA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158909" y="2616023"/>
            <a:ext cx="651348" cy="121028"/>
            <a:chOff x="2877924" y="2185653"/>
            <a:chExt cx="6095655" cy="1464025"/>
          </a:xfrm>
        </p:grpSpPr>
        <p:sp>
          <p:nvSpPr>
            <p:cNvPr id="72" name="任意多边形 5">
              <a:extLst>
                <a:ext uri="{FF2B5EF4-FFF2-40B4-BE49-F238E27FC236}">
                  <a16:creationId xmlns:a16="http://schemas.microsoft.com/office/drawing/2014/main" id="{05062A72-ECA0-47F9-A2AE-0D5DCC94B95D}"/>
                </a:ext>
              </a:extLst>
            </p:cNvPr>
            <p:cNvSpPr/>
            <p:nvPr/>
          </p:nvSpPr>
          <p:spPr>
            <a:xfrm>
              <a:off x="4881086" y="2871674"/>
              <a:ext cx="3955706" cy="595546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3" name="任意多边形 6">
              <a:extLst>
                <a:ext uri="{FF2B5EF4-FFF2-40B4-BE49-F238E27FC236}">
                  <a16:creationId xmlns:a16="http://schemas.microsoft.com/office/drawing/2014/main" id="{72B2AE4F-D2BD-4C01-BA69-59FEFD4C9525}"/>
                </a:ext>
              </a:extLst>
            </p:cNvPr>
            <p:cNvSpPr/>
            <p:nvPr/>
          </p:nvSpPr>
          <p:spPr>
            <a:xfrm>
              <a:off x="4895859" y="2645892"/>
              <a:ext cx="3955706" cy="634020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F0BA8AEE-C230-4EF6-BB86-DF0E30AF20DC}"/>
                </a:ext>
              </a:extLst>
            </p:cNvPr>
            <p:cNvSpPr/>
            <p:nvPr/>
          </p:nvSpPr>
          <p:spPr>
            <a:xfrm rot="523033">
              <a:off x="2877924" y="2185653"/>
              <a:ext cx="2038536" cy="1464025"/>
            </a:xfrm>
            <a:prstGeom prst="ellipse">
              <a:avLst/>
            </a:prstGeom>
            <a:gradFill flip="none" rotWithShape="1">
              <a:gsLst>
                <a:gs pos="26000">
                  <a:schemeClr val="bg1">
                    <a:lumMod val="95000"/>
                  </a:schemeClr>
                </a:gs>
                <a:gs pos="38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 w="381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F49AFA1C-0E6C-4522-B0B8-0556C65AD772}"/>
                </a:ext>
              </a:extLst>
            </p:cNvPr>
            <p:cNvSpPr/>
            <p:nvPr/>
          </p:nvSpPr>
          <p:spPr>
            <a:xfrm rot="177088">
              <a:off x="8803152" y="3160184"/>
              <a:ext cx="170427" cy="239455"/>
            </a:xfrm>
            <a:custGeom>
              <a:avLst/>
              <a:gdLst>
                <a:gd name="connsiteX0" fmla="*/ 0 w 153844"/>
                <a:gd name="connsiteY0" fmla="*/ 0 h 225425"/>
                <a:gd name="connsiteX1" fmla="*/ 142875 w 153844"/>
                <a:gd name="connsiteY1" fmla="*/ 133350 h 225425"/>
                <a:gd name="connsiteX2" fmla="*/ 133350 w 153844"/>
                <a:gd name="connsiteY2" fmla="*/ 219075 h 225425"/>
                <a:gd name="connsiteX3" fmla="*/ 47625 w 153844"/>
                <a:gd name="connsiteY3" fmla="*/ 219075 h 225425"/>
                <a:gd name="connsiteX4" fmla="*/ 9525 w 153844"/>
                <a:gd name="connsiteY4" fmla="*/ 2000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44" h="225425">
                  <a:moveTo>
                    <a:pt x="0" y="0"/>
                  </a:moveTo>
                  <a:cubicBezTo>
                    <a:pt x="60325" y="48419"/>
                    <a:pt x="120650" y="96838"/>
                    <a:pt x="142875" y="133350"/>
                  </a:cubicBezTo>
                  <a:cubicBezTo>
                    <a:pt x="165100" y="169862"/>
                    <a:pt x="149225" y="204788"/>
                    <a:pt x="133350" y="219075"/>
                  </a:cubicBezTo>
                  <a:cubicBezTo>
                    <a:pt x="117475" y="233363"/>
                    <a:pt x="47625" y="219075"/>
                    <a:pt x="47625" y="219075"/>
                  </a:cubicBezTo>
                  <a:cubicBezTo>
                    <a:pt x="26988" y="215900"/>
                    <a:pt x="-19050" y="166688"/>
                    <a:pt x="9525" y="200025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E2E4529-FFFA-4323-817C-776C3C8135BA}"/>
                </a:ext>
              </a:extLst>
            </p:cNvPr>
            <p:cNvSpPr/>
            <p:nvPr/>
          </p:nvSpPr>
          <p:spPr>
            <a:xfrm>
              <a:off x="4892040" y="2829560"/>
              <a:ext cx="1099820" cy="678180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 w="127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CB9CDBD-1E27-4E0D-A96E-F8C19535B800}"/>
              </a:ext>
            </a:extLst>
          </p:cNvPr>
          <p:cNvSpPr/>
          <p:nvPr/>
        </p:nvSpPr>
        <p:spPr>
          <a:xfrm>
            <a:off x="7045906" y="1314637"/>
            <a:ext cx="1767010" cy="1386239"/>
          </a:xfrm>
          <a:custGeom>
            <a:avLst/>
            <a:gdLst>
              <a:gd name="connsiteX0" fmla="*/ 955964 w 2643447"/>
              <a:gd name="connsiteY0" fmla="*/ 1787236 h 1787236"/>
              <a:gd name="connsiteX1" fmla="*/ 0 w 2643447"/>
              <a:gd name="connsiteY1" fmla="*/ 1762298 h 1787236"/>
              <a:gd name="connsiteX2" fmla="*/ 324196 w 2643447"/>
              <a:gd name="connsiteY2" fmla="*/ 1620982 h 1787236"/>
              <a:gd name="connsiteX3" fmla="*/ 972589 w 2643447"/>
              <a:gd name="connsiteY3" fmla="*/ 1637607 h 1787236"/>
              <a:gd name="connsiteX4" fmla="*/ 2493818 w 2643447"/>
              <a:gd name="connsiteY4" fmla="*/ 0 h 1787236"/>
              <a:gd name="connsiteX5" fmla="*/ 2643447 w 2643447"/>
              <a:gd name="connsiteY5" fmla="*/ 133003 h 1787236"/>
              <a:gd name="connsiteX6" fmla="*/ 1113905 w 2643447"/>
              <a:gd name="connsiteY6" fmla="*/ 1770611 h 1787236"/>
              <a:gd name="connsiteX7" fmla="*/ 955964 w 2643447"/>
              <a:gd name="connsiteY7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447" h="1787236">
                <a:moveTo>
                  <a:pt x="955964" y="1787236"/>
                </a:moveTo>
                <a:lnTo>
                  <a:pt x="0" y="1762298"/>
                </a:lnTo>
                <a:lnTo>
                  <a:pt x="324196" y="1620982"/>
                </a:lnTo>
                <a:lnTo>
                  <a:pt x="972589" y="1637607"/>
                </a:lnTo>
                <a:lnTo>
                  <a:pt x="2493818" y="0"/>
                </a:lnTo>
                <a:lnTo>
                  <a:pt x="2643447" y="133003"/>
                </a:lnTo>
                <a:lnTo>
                  <a:pt x="1113905" y="1770611"/>
                </a:lnTo>
                <a:lnTo>
                  <a:pt x="955964" y="1787236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6902281F-BFAC-4914-AB3A-CD3519D16E62}"/>
              </a:ext>
            </a:extLst>
          </p:cNvPr>
          <p:cNvSpPr txBox="1"/>
          <p:nvPr/>
        </p:nvSpPr>
        <p:spPr>
          <a:xfrm>
            <a:off x="6145126" y="5245566"/>
            <a:ext cx="158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Hypo-Osmotic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Solution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9" name="箭头: 燕尾形 8">
            <a:extLst>
              <a:ext uri="{FF2B5EF4-FFF2-40B4-BE49-F238E27FC236}">
                <a16:creationId xmlns:a16="http://schemas.microsoft.com/office/drawing/2014/main" id="{D08673E0-20D5-4EBE-BB51-1B38037ADE2D}"/>
              </a:ext>
            </a:extLst>
          </p:cNvPr>
          <p:cNvSpPr/>
          <p:nvPr/>
        </p:nvSpPr>
        <p:spPr>
          <a:xfrm rot="10800000">
            <a:off x="5218005" y="4779443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9CEF8066-3D05-4FCA-90D2-5A8087749CD7}"/>
              </a:ext>
            </a:extLst>
          </p:cNvPr>
          <p:cNvSpPr/>
          <p:nvPr/>
        </p:nvSpPr>
        <p:spPr>
          <a:xfrm>
            <a:off x="2902253" y="3866377"/>
            <a:ext cx="2232000" cy="2232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27C3BA11-E501-4323-A92A-9EC11F54DF38}"/>
              </a:ext>
            </a:extLst>
          </p:cNvPr>
          <p:cNvSpPr txBox="1"/>
          <p:nvPr/>
        </p:nvSpPr>
        <p:spPr>
          <a:xfrm>
            <a:off x="3265089" y="5308166"/>
            <a:ext cx="158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Hypo-Osmotic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Solution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CFE3B650-5217-471C-9801-FEAD1358F8D2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3265089" y="4339817"/>
            <a:ext cx="651348" cy="121028"/>
            <a:chOff x="2877924" y="2185653"/>
            <a:chExt cx="6095655" cy="1464025"/>
          </a:xfrm>
        </p:grpSpPr>
        <p:sp>
          <p:nvSpPr>
            <p:cNvPr id="148" name="任意多边形 5">
              <a:extLst>
                <a:ext uri="{FF2B5EF4-FFF2-40B4-BE49-F238E27FC236}">
                  <a16:creationId xmlns:a16="http://schemas.microsoft.com/office/drawing/2014/main" id="{D3D889A1-60BC-4353-9FCF-4198B3CFBB4C}"/>
                </a:ext>
              </a:extLst>
            </p:cNvPr>
            <p:cNvSpPr/>
            <p:nvPr/>
          </p:nvSpPr>
          <p:spPr>
            <a:xfrm>
              <a:off x="4881086" y="2871674"/>
              <a:ext cx="3955706" cy="595546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149" name="任意多边形 6">
              <a:extLst>
                <a:ext uri="{FF2B5EF4-FFF2-40B4-BE49-F238E27FC236}">
                  <a16:creationId xmlns:a16="http://schemas.microsoft.com/office/drawing/2014/main" id="{98927739-5B26-4BA1-8A86-AE35E25352DD}"/>
                </a:ext>
              </a:extLst>
            </p:cNvPr>
            <p:cNvSpPr/>
            <p:nvPr/>
          </p:nvSpPr>
          <p:spPr>
            <a:xfrm>
              <a:off x="4895859" y="2645892"/>
              <a:ext cx="3955706" cy="634020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DC39776C-0D41-49E2-AB6B-0389F462E767}"/>
                </a:ext>
              </a:extLst>
            </p:cNvPr>
            <p:cNvSpPr/>
            <p:nvPr/>
          </p:nvSpPr>
          <p:spPr>
            <a:xfrm rot="523033">
              <a:off x="2877924" y="2185653"/>
              <a:ext cx="2038536" cy="1464025"/>
            </a:xfrm>
            <a:prstGeom prst="ellipse">
              <a:avLst/>
            </a:prstGeom>
            <a:gradFill flip="none" rotWithShape="1">
              <a:gsLst>
                <a:gs pos="26000">
                  <a:schemeClr val="bg1">
                    <a:lumMod val="95000"/>
                  </a:schemeClr>
                </a:gs>
                <a:gs pos="38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 w="381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82F71562-D345-45F3-999A-31C63C281AF9}"/>
                </a:ext>
              </a:extLst>
            </p:cNvPr>
            <p:cNvSpPr/>
            <p:nvPr/>
          </p:nvSpPr>
          <p:spPr>
            <a:xfrm rot="177088">
              <a:off x="8803152" y="3160184"/>
              <a:ext cx="170427" cy="239455"/>
            </a:xfrm>
            <a:custGeom>
              <a:avLst/>
              <a:gdLst>
                <a:gd name="connsiteX0" fmla="*/ 0 w 153844"/>
                <a:gd name="connsiteY0" fmla="*/ 0 h 225425"/>
                <a:gd name="connsiteX1" fmla="*/ 142875 w 153844"/>
                <a:gd name="connsiteY1" fmla="*/ 133350 h 225425"/>
                <a:gd name="connsiteX2" fmla="*/ 133350 w 153844"/>
                <a:gd name="connsiteY2" fmla="*/ 219075 h 225425"/>
                <a:gd name="connsiteX3" fmla="*/ 47625 w 153844"/>
                <a:gd name="connsiteY3" fmla="*/ 219075 h 225425"/>
                <a:gd name="connsiteX4" fmla="*/ 9525 w 153844"/>
                <a:gd name="connsiteY4" fmla="*/ 2000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44" h="225425">
                  <a:moveTo>
                    <a:pt x="0" y="0"/>
                  </a:moveTo>
                  <a:cubicBezTo>
                    <a:pt x="60325" y="48419"/>
                    <a:pt x="120650" y="96838"/>
                    <a:pt x="142875" y="133350"/>
                  </a:cubicBezTo>
                  <a:cubicBezTo>
                    <a:pt x="165100" y="169862"/>
                    <a:pt x="149225" y="204788"/>
                    <a:pt x="133350" y="219075"/>
                  </a:cubicBezTo>
                  <a:cubicBezTo>
                    <a:pt x="117475" y="233363"/>
                    <a:pt x="47625" y="219075"/>
                    <a:pt x="47625" y="219075"/>
                  </a:cubicBezTo>
                  <a:cubicBezTo>
                    <a:pt x="26988" y="215900"/>
                    <a:pt x="-19050" y="166688"/>
                    <a:pt x="9525" y="200025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509E1143-441E-4FE3-A565-9957B529503F}"/>
                </a:ext>
              </a:extLst>
            </p:cNvPr>
            <p:cNvSpPr/>
            <p:nvPr/>
          </p:nvSpPr>
          <p:spPr>
            <a:xfrm>
              <a:off x="4892040" y="2829560"/>
              <a:ext cx="1099820" cy="678180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 w="127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153" name="箭头: 燕尾形 152">
            <a:extLst>
              <a:ext uri="{FF2B5EF4-FFF2-40B4-BE49-F238E27FC236}">
                <a16:creationId xmlns:a16="http://schemas.microsoft.com/office/drawing/2014/main" id="{000E8DB4-2F14-4BD5-9620-45E7547B1E08}"/>
              </a:ext>
            </a:extLst>
          </p:cNvPr>
          <p:cNvSpPr/>
          <p:nvPr/>
        </p:nvSpPr>
        <p:spPr>
          <a:xfrm rot="10800000">
            <a:off x="2339029" y="4779443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54" name="箭头: 燕尾形 153">
            <a:extLst>
              <a:ext uri="{FF2B5EF4-FFF2-40B4-BE49-F238E27FC236}">
                <a16:creationId xmlns:a16="http://schemas.microsoft.com/office/drawing/2014/main" id="{EE0021E4-AACF-4907-81D1-624DD0587EF2}"/>
              </a:ext>
            </a:extLst>
          </p:cNvPr>
          <p:cNvSpPr/>
          <p:nvPr/>
        </p:nvSpPr>
        <p:spPr>
          <a:xfrm>
            <a:off x="5253323" y="2455950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55" name="箭头: 燕尾形 154">
            <a:extLst>
              <a:ext uri="{FF2B5EF4-FFF2-40B4-BE49-F238E27FC236}">
                <a16:creationId xmlns:a16="http://schemas.microsoft.com/office/drawing/2014/main" id="{D573051C-E411-44F5-880B-668A80D48BD0}"/>
              </a:ext>
            </a:extLst>
          </p:cNvPr>
          <p:cNvSpPr/>
          <p:nvPr/>
        </p:nvSpPr>
        <p:spPr>
          <a:xfrm>
            <a:off x="2420437" y="2380298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DF4E5EB-5EE1-49FB-9BE1-F5859BEAA876}"/>
              </a:ext>
            </a:extLst>
          </p:cNvPr>
          <p:cNvSpPr/>
          <p:nvPr/>
        </p:nvSpPr>
        <p:spPr>
          <a:xfrm>
            <a:off x="564478" y="4628428"/>
            <a:ext cx="1614339" cy="698269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Failed to find a viable sperm</a:t>
            </a:r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56" name="箭头: 燕尾形 155">
            <a:extLst>
              <a:ext uri="{FF2B5EF4-FFF2-40B4-BE49-F238E27FC236}">
                <a16:creationId xmlns:a16="http://schemas.microsoft.com/office/drawing/2014/main" id="{C7C9163F-34D7-4DE4-84D5-8FC0A2ED2065}"/>
              </a:ext>
            </a:extLst>
          </p:cNvPr>
          <p:cNvSpPr/>
          <p:nvPr/>
        </p:nvSpPr>
        <p:spPr>
          <a:xfrm rot="18977549">
            <a:off x="2045553" y="3742743"/>
            <a:ext cx="864912" cy="398492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7E621C39-A0AB-453A-AB9F-05375C5F9B05}"/>
              </a:ext>
            </a:extLst>
          </p:cNvPr>
          <p:cNvSpPr txBox="1"/>
          <p:nvPr/>
        </p:nvSpPr>
        <p:spPr>
          <a:xfrm>
            <a:off x="3649850" y="452803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Dead</a:t>
            </a:r>
            <a:endParaRPr lang="zh-CN" altLang="en-US" dirty="0">
              <a:solidFill>
                <a:srgbClr val="FF000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87E28905-A66D-44A5-9ED7-36B81B70558F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Application Scenario: Picking Live Sperm for NOA Patients in ICSI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DAF00C7-368B-4E4A-81CA-A0855DB81110}"/>
              </a:ext>
            </a:extLst>
          </p:cNvPr>
          <p:cNvGrpSpPr/>
          <p:nvPr/>
        </p:nvGrpSpPr>
        <p:grpSpPr>
          <a:xfrm>
            <a:off x="-579512" y="1434867"/>
            <a:ext cx="3902318" cy="1894324"/>
            <a:chOff x="6732006" y="3204347"/>
            <a:chExt cx="3902318" cy="1894324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12519AE9-2A8C-4B88-B122-58204AE2C52F}"/>
                </a:ext>
              </a:extLst>
            </p:cNvPr>
            <p:cNvSpPr/>
            <p:nvPr/>
          </p:nvSpPr>
          <p:spPr>
            <a:xfrm>
              <a:off x="7917873" y="360218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E3C33FE-48AA-4922-8484-E07B21C6B657}"/>
                </a:ext>
              </a:extLst>
            </p:cNvPr>
            <p:cNvSpPr/>
            <p:nvPr/>
          </p:nvSpPr>
          <p:spPr>
            <a:xfrm>
              <a:off x="8683165" y="360218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A2748AA-E3B2-4D0A-8D07-95BAACC83BA9}"/>
                </a:ext>
              </a:extLst>
            </p:cNvPr>
            <p:cNvSpPr/>
            <p:nvPr/>
          </p:nvSpPr>
          <p:spPr>
            <a:xfrm>
              <a:off x="7917873" y="437867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75B2780-76F9-4F6F-ABB8-AD69F485C6FF}"/>
                </a:ext>
              </a:extLst>
            </p:cNvPr>
            <p:cNvSpPr/>
            <p:nvPr/>
          </p:nvSpPr>
          <p:spPr>
            <a:xfrm>
              <a:off x="8683165" y="437867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45977BF-4195-4556-A232-6C9E2D2FB1B4}"/>
                </a:ext>
              </a:extLst>
            </p:cNvPr>
            <p:cNvSpPr txBox="1"/>
            <p:nvPr/>
          </p:nvSpPr>
          <p:spPr>
            <a:xfrm>
              <a:off x="7969075" y="3777515"/>
              <a:ext cx="636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TESA</a:t>
              </a:r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B74E7A7-31A0-47FF-BED5-B164CC151FB0}"/>
                </a:ext>
              </a:extLst>
            </p:cNvPr>
            <p:cNvSpPr txBox="1"/>
            <p:nvPr/>
          </p:nvSpPr>
          <p:spPr>
            <a:xfrm>
              <a:off x="8731220" y="3786605"/>
              <a:ext cx="623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TESE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F33C4A8-355B-4AC2-8DB4-FFCE391C8D8E}"/>
                </a:ext>
              </a:extLst>
            </p:cNvPr>
            <p:cNvSpPr txBox="1"/>
            <p:nvPr/>
          </p:nvSpPr>
          <p:spPr>
            <a:xfrm>
              <a:off x="7975486" y="4535171"/>
              <a:ext cx="663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PESA</a:t>
              </a:r>
              <a:endParaRPr lang="zh-CN" altLang="en-US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B88D6975-34CA-4CE8-9718-E28E6DB09727}"/>
                </a:ext>
              </a:extLst>
            </p:cNvPr>
            <p:cNvSpPr txBox="1"/>
            <p:nvPr/>
          </p:nvSpPr>
          <p:spPr>
            <a:xfrm>
              <a:off x="8706110" y="4524818"/>
              <a:ext cx="68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MESE</a:t>
              </a:r>
              <a:endParaRPr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044E325-E7BE-403F-84D0-5816AD679551}"/>
                </a:ext>
              </a:extLst>
            </p:cNvPr>
            <p:cNvSpPr txBox="1"/>
            <p:nvPr/>
          </p:nvSpPr>
          <p:spPr>
            <a:xfrm>
              <a:off x="6732006" y="3204347"/>
              <a:ext cx="39023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Surgical Sperm Retrieval</a:t>
              </a:r>
              <a:endParaRPr lang="zh-CN" altLang="en-US" sz="1600" dirty="0"/>
            </a:p>
          </p:txBody>
        </p:sp>
      </p:grpSp>
      <p:sp>
        <p:nvSpPr>
          <p:cNvPr id="43" name="椭圆 42">
            <a:extLst>
              <a:ext uri="{FF2B5EF4-FFF2-40B4-BE49-F238E27FC236}">
                <a16:creationId xmlns:a16="http://schemas.microsoft.com/office/drawing/2014/main" id="{10A4D53B-9FD7-4FDA-B6F2-9C28DC8C239E}"/>
              </a:ext>
            </a:extLst>
          </p:cNvPr>
          <p:cNvSpPr/>
          <p:nvPr/>
        </p:nvSpPr>
        <p:spPr>
          <a:xfrm>
            <a:off x="4862869" y="3231565"/>
            <a:ext cx="1260000" cy="1260000"/>
          </a:xfrm>
          <a:prstGeom prst="ellipse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4D7671B-0776-4062-A9E6-7CA4DD4FF141}"/>
              </a:ext>
            </a:extLst>
          </p:cNvPr>
          <p:cNvSpPr txBox="1"/>
          <p:nvPr/>
        </p:nvSpPr>
        <p:spPr>
          <a:xfrm>
            <a:off x="4862869" y="3426083"/>
            <a:ext cx="126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Tedious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Repeated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Cycles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椭圆 39">
            <a:extLst>
              <a:ext uri="{FF2B5EF4-FFF2-40B4-BE49-F238E27FC236}">
                <a16:creationId xmlns:a16="http://schemas.microsoft.com/office/drawing/2014/main" id="{AD7B2AD1-F851-451D-B4C0-5294B1B2D20B}"/>
              </a:ext>
            </a:extLst>
          </p:cNvPr>
          <p:cNvSpPr/>
          <p:nvPr/>
        </p:nvSpPr>
        <p:spPr>
          <a:xfrm>
            <a:off x="5746555" y="3995972"/>
            <a:ext cx="2228400" cy="22284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D39CE2A-55FE-417B-B23B-A6E3CB954BFA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112504" y="5138094"/>
            <a:ext cx="651348" cy="121028"/>
            <a:chOff x="2877924" y="2185653"/>
            <a:chExt cx="6095655" cy="1464025"/>
          </a:xfrm>
        </p:grpSpPr>
        <p:sp>
          <p:nvSpPr>
            <p:cNvPr id="72" name="任意多边形 5">
              <a:extLst>
                <a:ext uri="{FF2B5EF4-FFF2-40B4-BE49-F238E27FC236}">
                  <a16:creationId xmlns:a16="http://schemas.microsoft.com/office/drawing/2014/main" id="{05062A72-ECA0-47F9-A2AE-0D5DCC94B95D}"/>
                </a:ext>
              </a:extLst>
            </p:cNvPr>
            <p:cNvSpPr/>
            <p:nvPr/>
          </p:nvSpPr>
          <p:spPr>
            <a:xfrm>
              <a:off x="4881086" y="2871674"/>
              <a:ext cx="3955706" cy="595546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3" name="任意多边形 6">
              <a:extLst>
                <a:ext uri="{FF2B5EF4-FFF2-40B4-BE49-F238E27FC236}">
                  <a16:creationId xmlns:a16="http://schemas.microsoft.com/office/drawing/2014/main" id="{72B2AE4F-D2BD-4C01-BA69-59FEFD4C9525}"/>
                </a:ext>
              </a:extLst>
            </p:cNvPr>
            <p:cNvSpPr/>
            <p:nvPr/>
          </p:nvSpPr>
          <p:spPr>
            <a:xfrm>
              <a:off x="4895859" y="2645892"/>
              <a:ext cx="3955706" cy="634020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F0BA8AEE-C230-4EF6-BB86-DF0E30AF20DC}"/>
                </a:ext>
              </a:extLst>
            </p:cNvPr>
            <p:cNvSpPr/>
            <p:nvPr/>
          </p:nvSpPr>
          <p:spPr>
            <a:xfrm rot="523033">
              <a:off x="2877924" y="2185653"/>
              <a:ext cx="2038536" cy="1464025"/>
            </a:xfrm>
            <a:prstGeom prst="ellipse">
              <a:avLst/>
            </a:prstGeom>
            <a:gradFill flip="none" rotWithShape="1">
              <a:gsLst>
                <a:gs pos="26000">
                  <a:schemeClr val="bg1">
                    <a:lumMod val="95000"/>
                  </a:schemeClr>
                </a:gs>
                <a:gs pos="38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 w="381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F49AFA1C-0E6C-4522-B0B8-0556C65AD772}"/>
                </a:ext>
              </a:extLst>
            </p:cNvPr>
            <p:cNvSpPr/>
            <p:nvPr/>
          </p:nvSpPr>
          <p:spPr>
            <a:xfrm rot="177088">
              <a:off x="8803152" y="3160184"/>
              <a:ext cx="170427" cy="239455"/>
            </a:xfrm>
            <a:custGeom>
              <a:avLst/>
              <a:gdLst>
                <a:gd name="connsiteX0" fmla="*/ 0 w 153844"/>
                <a:gd name="connsiteY0" fmla="*/ 0 h 225425"/>
                <a:gd name="connsiteX1" fmla="*/ 142875 w 153844"/>
                <a:gd name="connsiteY1" fmla="*/ 133350 h 225425"/>
                <a:gd name="connsiteX2" fmla="*/ 133350 w 153844"/>
                <a:gd name="connsiteY2" fmla="*/ 219075 h 225425"/>
                <a:gd name="connsiteX3" fmla="*/ 47625 w 153844"/>
                <a:gd name="connsiteY3" fmla="*/ 219075 h 225425"/>
                <a:gd name="connsiteX4" fmla="*/ 9525 w 153844"/>
                <a:gd name="connsiteY4" fmla="*/ 2000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44" h="225425">
                  <a:moveTo>
                    <a:pt x="0" y="0"/>
                  </a:moveTo>
                  <a:cubicBezTo>
                    <a:pt x="60325" y="48419"/>
                    <a:pt x="120650" y="96838"/>
                    <a:pt x="142875" y="133350"/>
                  </a:cubicBezTo>
                  <a:cubicBezTo>
                    <a:pt x="165100" y="169862"/>
                    <a:pt x="149225" y="204788"/>
                    <a:pt x="133350" y="219075"/>
                  </a:cubicBezTo>
                  <a:cubicBezTo>
                    <a:pt x="117475" y="233363"/>
                    <a:pt x="47625" y="219075"/>
                    <a:pt x="47625" y="219075"/>
                  </a:cubicBezTo>
                  <a:cubicBezTo>
                    <a:pt x="26988" y="215900"/>
                    <a:pt x="-19050" y="166688"/>
                    <a:pt x="9525" y="200025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E2E4529-FFFA-4323-817C-776C3C8135BA}"/>
                </a:ext>
              </a:extLst>
            </p:cNvPr>
            <p:cNvSpPr/>
            <p:nvPr/>
          </p:nvSpPr>
          <p:spPr>
            <a:xfrm>
              <a:off x="4892040" y="2829560"/>
              <a:ext cx="1099820" cy="678180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 w="127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CB9CDBD-1E27-4E0D-A96E-F8C19535B800}"/>
              </a:ext>
            </a:extLst>
          </p:cNvPr>
          <p:cNvSpPr/>
          <p:nvPr/>
        </p:nvSpPr>
        <p:spPr>
          <a:xfrm>
            <a:off x="6999501" y="3577714"/>
            <a:ext cx="1907868" cy="1645233"/>
          </a:xfrm>
          <a:custGeom>
            <a:avLst/>
            <a:gdLst>
              <a:gd name="connsiteX0" fmla="*/ 955964 w 2643447"/>
              <a:gd name="connsiteY0" fmla="*/ 1787236 h 1787236"/>
              <a:gd name="connsiteX1" fmla="*/ 0 w 2643447"/>
              <a:gd name="connsiteY1" fmla="*/ 1762298 h 1787236"/>
              <a:gd name="connsiteX2" fmla="*/ 324196 w 2643447"/>
              <a:gd name="connsiteY2" fmla="*/ 1620982 h 1787236"/>
              <a:gd name="connsiteX3" fmla="*/ 972589 w 2643447"/>
              <a:gd name="connsiteY3" fmla="*/ 1637607 h 1787236"/>
              <a:gd name="connsiteX4" fmla="*/ 2493818 w 2643447"/>
              <a:gd name="connsiteY4" fmla="*/ 0 h 1787236"/>
              <a:gd name="connsiteX5" fmla="*/ 2643447 w 2643447"/>
              <a:gd name="connsiteY5" fmla="*/ 133003 h 1787236"/>
              <a:gd name="connsiteX6" fmla="*/ 1113905 w 2643447"/>
              <a:gd name="connsiteY6" fmla="*/ 1770611 h 1787236"/>
              <a:gd name="connsiteX7" fmla="*/ 955964 w 2643447"/>
              <a:gd name="connsiteY7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447" h="1787236">
                <a:moveTo>
                  <a:pt x="955964" y="1787236"/>
                </a:moveTo>
                <a:lnTo>
                  <a:pt x="0" y="1762298"/>
                </a:lnTo>
                <a:lnTo>
                  <a:pt x="324196" y="1620982"/>
                </a:lnTo>
                <a:lnTo>
                  <a:pt x="972589" y="1637607"/>
                </a:lnTo>
                <a:lnTo>
                  <a:pt x="2493818" y="0"/>
                </a:lnTo>
                <a:lnTo>
                  <a:pt x="2643447" y="133003"/>
                </a:lnTo>
                <a:lnTo>
                  <a:pt x="1113905" y="1770611"/>
                </a:lnTo>
                <a:lnTo>
                  <a:pt x="955964" y="1787236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DF4E5EB-5EE1-49FB-9BE1-F5859BEAA876}"/>
              </a:ext>
            </a:extLst>
          </p:cNvPr>
          <p:cNvSpPr/>
          <p:nvPr/>
        </p:nvSpPr>
        <p:spPr>
          <a:xfrm>
            <a:off x="2568445" y="4629590"/>
            <a:ext cx="2240589" cy="1093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Subsequent ICSI Treatments</a:t>
            </a:r>
            <a:endParaRPr lang="zh-CN" altLang="en-US" sz="24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0D82C4D3-686F-4C31-9925-5AC7C6C2BD37}"/>
              </a:ext>
            </a:extLst>
          </p:cNvPr>
          <p:cNvSpPr/>
          <p:nvPr/>
        </p:nvSpPr>
        <p:spPr>
          <a:xfrm>
            <a:off x="5901116" y="2138755"/>
            <a:ext cx="1907868" cy="1011954"/>
          </a:xfrm>
          <a:prstGeom prst="roundRect">
            <a:avLst>
              <a:gd name="adj" fmla="val 191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Vision Transformer</a:t>
            </a:r>
          </a:p>
          <a:p>
            <a:pPr algn="ctr"/>
            <a:r>
              <a:rPr lang="en-US" altLang="zh-CN" sz="20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Model</a:t>
            </a:r>
            <a:endParaRPr lang="zh-CN" altLang="en-US" sz="20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32" name="箭头: 燕尾形 31">
            <a:extLst>
              <a:ext uri="{FF2B5EF4-FFF2-40B4-BE49-F238E27FC236}">
                <a16:creationId xmlns:a16="http://schemas.microsoft.com/office/drawing/2014/main" id="{9123C281-4AB7-482B-8524-F0EFB7F6EB8B}"/>
              </a:ext>
            </a:extLst>
          </p:cNvPr>
          <p:cNvSpPr/>
          <p:nvPr/>
        </p:nvSpPr>
        <p:spPr>
          <a:xfrm rot="5400000">
            <a:off x="6627236" y="3362509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33" name="箭头: 燕尾形 32">
            <a:extLst>
              <a:ext uri="{FF2B5EF4-FFF2-40B4-BE49-F238E27FC236}">
                <a16:creationId xmlns:a16="http://schemas.microsoft.com/office/drawing/2014/main" id="{2180F7DB-2BC5-4B03-8552-48F743BD04F3}"/>
              </a:ext>
            </a:extLst>
          </p:cNvPr>
          <p:cNvSpPr/>
          <p:nvPr/>
        </p:nvSpPr>
        <p:spPr>
          <a:xfrm rot="10800000">
            <a:off x="5092511" y="5000488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47CD437-44B2-44C8-9693-65E296887A95}"/>
              </a:ext>
            </a:extLst>
          </p:cNvPr>
          <p:cNvSpPr/>
          <p:nvPr/>
        </p:nvSpPr>
        <p:spPr>
          <a:xfrm>
            <a:off x="6431113" y="5000488"/>
            <a:ext cx="422686" cy="3962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AE803F-96A3-40A2-B079-3F9D0E1717AA}"/>
              </a:ext>
            </a:extLst>
          </p:cNvPr>
          <p:cNvSpPr/>
          <p:nvPr/>
        </p:nvSpPr>
        <p:spPr>
          <a:xfrm>
            <a:off x="6411230" y="4798107"/>
            <a:ext cx="1161675" cy="1922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Live Sperm 0.95 </a:t>
            </a:r>
            <a:endParaRPr lang="zh-CN" altLang="en-US" sz="12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CF1B5B7-A921-412E-8E92-82968E6921D6}"/>
              </a:ext>
            </a:extLst>
          </p:cNvPr>
          <p:cNvSpPr txBox="1"/>
          <p:nvPr/>
        </p:nvSpPr>
        <p:spPr>
          <a:xfrm>
            <a:off x="288382" y="5849768"/>
            <a:ext cx="552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-75" dirty="0">
                <a:latin typeface="Bahnschrift SemiCondensed" panose="020B0502040204020203" pitchFamily="34" charset="0"/>
                <a:ea typeface="微软雅黑" panose="020B0503020204020204" pitchFamily="34" charset="-122"/>
                <a:cs typeface="+mj-cs"/>
                <a:sym typeface="Bahnschrift SemiCondensed" panose="020B0502040204020203" pitchFamily="34" charset="0"/>
              </a:rPr>
              <a:t>Finding a live sperm will be easier than ever</a:t>
            </a:r>
            <a:endParaRPr lang="zh-CN" altLang="en-US" sz="2400" b="1" spc="-75" dirty="0">
              <a:latin typeface="Bahnschrift SemiCondensed" panose="020B0502040204020203" pitchFamily="34" charset="0"/>
              <a:ea typeface="微软雅黑" panose="020B0503020204020204" pitchFamily="34" charset="-122"/>
              <a:cs typeface="+mj-cs"/>
              <a:sym typeface="Bahnschrift SemiCondensed" panose="020B0502040204020203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C4F1FA6-6492-4E8B-91CD-AB2A96C1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172" y="1486436"/>
            <a:ext cx="2174751" cy="222755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箭头: 燕尾形 36">
            <a:extLst>
              <a:ext uri="{FF2B5EF4-FFF2-40B4-BE49-F238E27FC236}">
                <a16:creationId xmlns:a16="http://schemas.microsoft.com/office/drawing/2014/main" id="{5F6907E1-E98D-44F3-8A65-E5BEBBDBCB38}"/>
              </a:ext>
            </a:extLst>
          </p:cNvPr>
          <p:cNvSpPr/>
          <p:nvPr/>
        </p:nvSpPr>
        <p:spPr>
          <a:xfrm>
            <a:off x="2420437" y="2380298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73C8E65-57D9-41F2-B6C8-7DC7EC1DF7BA}"/>
              </a:ext>
            </a:extLst>
          </p:cNvPr>
          <p:cNvGrpSpPr/>
          <p:nvPr/>
        </p:nvGrpSpPr>
        <p:grpSpPr>
          <a:xfrm>
            <a:off x="-579512" y="1434867"/>
            <a:ext cx="3902318" cy="1894324"/>
            <a:chOff x="6732006" y="3204347"/>
            <a:chExt cx="3902318" cy="1894324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00E8190C-C74A-433F-9E36-F69C3FCEA16D}"/>
                </a:ext>
              </a:extLst>
            </p:cNvPr>
            <p:cNvSpPr/>
            <p:nvPr/>
          </p:nvSpPr>
          <p:spPr>
            <a:xfrm>
              <a:off x="7917873" y="360218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5C137BAF-63C9-4E0D-8FE9-31C4C3A50E3E}"/>
                </a:ext>
              </a:extLst>
            </p:cNvPr>
            <p:cNvSpPr/>
            <p:nvPr/>
          </p:nvSpPr>
          <p:spPr>
            <a:xfrm>
              <a:off x="8683165" y="360218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E4F6FAC7-6DA8-4037-8105-9D8D4FBE1F9B}"/>
                </a:ext>
              </a:extLst>
            </p:cNvPr>
            <p:cNvSpPr/>
            <p:nvPr/>
          </p:nvSpPr>
          <p:spPr>
            <a:xfrm>
              <a:off x="7917873" y="437867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E123C73-2966-4C82-BD6D-B7E88096A648}"/>
                </a:ext>
              </a:extLst>
            </p:cNvPr>
            <p:cNvSpPr/>
            <p:nvPr/>
          </p:nvSpPr>
          <p:spPr>
            <a:xfrm>
              <a:off x="8683165" y="437867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ED607F8-412B-469F-B974-260B959E3144}"/>
                </a:ext>
              </a:extLst>
            </p:cNvPr>
            <p:cNvSpPr txBox="1"/>
            <p:nvPr/>
          </p:nvSpPr>
          <p:spPr>
            <a:xfrm>
              <a:off x="7969075" y="3777515"/>
              <a:ext cx="636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TESA</a:t>
              </a:r>
              <a:endParaRPr lang="zh-CN" altLang="en-US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504FE8F-BBE0-45B4-8FF8-E4F2245571A4}"/>
                </a:ext>
              </a:extLst>
            </p:cNvPr>
            <p:cNvSpPr txBox="1"/>
            <p:nvPr/>
          </p:nvSpPr>
          <p:spPr>
            <a:xfrm>
              <a:off x="8731220" y="3786605"/>
              <a:ext cx="623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TESE</a:t>
              </a:r>
              <a:endParaRPr lang="zh-CN" altLang="en-US" dirty="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0BF5697-23EF-4AC5-8FAC-CE3E57B0F3DB}"/>
                </a:ext>
              </a:extLst>
            </p:cNvPr>
            <p:cNvSpPr txBox="1"/>
            <p:nvPr/>
          </p:nvSpPr>
          <p:spPr>
            <a:xfrm>
              <a:off x="7975486" y="4535171"/>
              <a:ext cx="663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PESA</a:t>
              </a:r>
              <a:endParaRPr lang="zh-CN" altLang="en-US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A16BA7F-E11D-421D-A643-828E80A1D782}"/>
                </a:ext>
              </a:extLst>
            </p:cNvPr>
            <p:cNvSpPr txBox="1"/>
            <p:nvPr/>
          </p:nvSpPr>
          <p:spPr>
            <a:xfrm>
              <a:off x="8706110" y="4524818"/>
              <a:ext cx="68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MESE</a:t>
              </a:r>
              <a:endParaRPr lang="zh-CN" altLang="en-US" dirty="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D2C81A0F-0524-44F0-B335-D576630DF790}"/>
                </a:ext>
              </a:extLst>
            </p:cNvPr>
            <p:cNvSpPr txBox="1"/>
            <p:nvPr/>
          </p:nvSpPr>
          <p:spPr>
            <a:xfrm>
              <a:off x="6732006" y="3204347"/>
              <a:ext cx="39023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Surgical Sperm Retrieval</a:t>
              </a:r>
              <a:endParaRPr lang="zh-CN" altLang="en-US" sz="1600" dirty="0"/>
            </a:p>
          </p:txBody>
        </p:sp>
      </p:grpSp>
      <p:sp>
        <p:nvSpPr>
          <p:cNvPr id="49" name="箭头: 燕尾形 48">
            <a:extLst>
              <a:ext uri="{FF2B5EF4-FFF2-40B4-BE49-F238E27FC236}">
                <a16:creationId xmlns:a16="http://schemas.microsoft.com/office/drawing/2014/main" id="{0034E64C-FFA6-4971-95CA-0F6EBD5AD356}"/>
              </a:ext>
            </a:extLst>
          </p:cNvPr>
          <p:cNvSpPr/>
          <p:nvPr/>
        </p:nvSpPr>
        <p:spPr>
          <a:xfrm>
            <a:off x="5253323" y="2455950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C4000EC-69C0-457D-8216-4F74BA3CEB8D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Application Scenario: Picking Live Sperm for NOA patients in ICSI</a:t>
            </a:r>
          </a:p>
        </p:txBody>
      </p:sp>
    </p:spTree>
    <p:extLst>
      <p:ext uri="{BB962C8B-B14F-4D97-AF65-F5344CB8AC3E}">
        <p14:creationId xmlns:p14="http://schemas.microsoft.com/office/powerpoint/2010/main" val="1939908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2344 0.004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0.06424 -0.004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129 -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6128 -0.0006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4" grpId="1" animBg="1"/>
      <p:bldP spid="10" grpId="0" animBg="1"/>
      <p:bldP spid="31" grpId="0" animBg="1"/>
      <p:bldP spid="32" grpId="0" animBg="1"/>
      <p:bldP spid="33" grpId="0" animBg="1"/>
      <p:bldP spid="2" grpId="0" animBg="1"/>
      <p:bldP spid="2" grpId="1" animBg="1"/>
      <p:bldP spid="3" grpId="0" animBg="1"/>
      <p:bldP spid="3" grpId="1" animBg="1"/>
      <p:bldP spid="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E41D28D-5F01-47E6-91D3-48F2054C1580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Application Scenario: Incorporating with CASA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7579BE6-3725-4231-83D3-94A961D87418}"/>
              </a:ext>
            </a:extLst>
          </p:cNvPr>
          <p:cNvSpPr/>
          <p:nvPr/>
        </p:nvSpPr>
        <p:spPr>
          <a:xfrm>
            <a:off x="5551656" y="2140004"/>
            <a:ext cx="2477475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0" i="0" dirty="0">
                <a:effectLst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Concentration 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C4F438E-3F17-4D78-B6F1-8659E82F5311}"/>
              </a:ext>
            </a:extLst>
          </p:cNvPr>
          <p:cNvSpPr/>
          <p:nvPr/>
        </p:nvSpPr>
        <p:spPr>
          <a:xfrm>
            <a:off x="5551654" y="4007729"/>
            <a:ext cx="2477477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M</a:t>
            </a:r>
            <a:r>
              <a:rPr lang="en-US" altLang="zh-CN" sz="2000" b="0" i="0" dirty="0">
                <a:effectLst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otility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37E82A3-AF68-4908-87F5-3E923BC19DEE}"/>
              </a:ext>
            </a:extLst>
          </p:cNvPr>
          <p:cNvSpPr/>
          <p:nvPr/>
        </p:nvSpPr>
        <p:spPr>
          <a:xfrm>
            <a:off x="5551655" y="3048151"/>
            <a:ext cx="2477477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0" i="0" dirty="0">
                <a:effectLst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Morphology 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5593585-E03A-4A7A-A2A7-262363FF8E69}"/>
              </a:ext>
            </a:extLst>
          </p:cNvPr>
          <p:cNvSpPr/>
          <p:nvPr/>
        </p:nvSpPr>
        <p:spPr>
          <a:xfrm>
            <a:off x="5551654" y="4915876"/>
            <a:ext cx="2477477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Instant Viability Result</a:t>
            </a:r>
          </a:p>
        </p:txBody>
      </p:sp>
      <p:sp>
        <p:nvSpPr>
          <p:cNvPr id="6" name="乘号 5">
            <a:extLst>
              <a:ext uri="{FF2B5EF4-FFF2-40B4-BE49-F238E27FC236}">
                <a16:creationId xmlns:a16="http://schemas.microsoft.com/office/drawing/2014/main" id="{A3A4022C-1243-48B2-BD1B-17BD52E1F12B}"/>
              </a:ext>
            </a:extLst>
          </p:cNvPr>
          <p:cNvSpPr/>
          <p:nvPr/>
        </p:nvSpPr>
        <p:spPr>
          <a:xfrm>
            <a:off x="7942466" y="4781788"/>
            <a:ext cx="863783" cy="853885"/>
          </a:xfrm>
          <a:prstGeom prst="mathMultiply">
            <a:avLst>
              <a:gd name="adj1" fmla="val 1869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1" name="箭头: 燕尾形 10">
            <a:extLst>
              <a:ext uri="{FF2B5EF4-FFF2-40B4-BE49-F238E27FC236}">
                <a16:creationId xmlns:a16="http://schemas.microsoft.com/office/drawing/2014/main" id="{59D4BBBF-50BE-47B1-BA3E-90181B46FE6C}"/>
              </a:ext>
            </a:extLst>
          </p:cNvPr>
          <p:cNvSpPr/>
          <p:nvPr/>
        </p:nvSpPr>
        <p:spPr>
          <a:xfrm>
            <a:off x="4790336" y="3240515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F8E5CA3-E77F-4676-AA7C-963C2A7AB687}"/>
              </a:ext>
            </a:extLst>
          </p:cNvPr>
          <p:cNvSpPr txBox="1"/>
          <p:nvPr/>
        </p:nvSpPr>
        <p:spPr>
          <a:xfrm>
            <a:off x="1733885" y="4355448"/>
            <a:ext cx="157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CASA System</a:t>
            </a:r>
            <a:endParaRPr lang="zh-CN" altLang="en-US" dirty="0">
              <a:solidFill>
                <a:srgbClr val="FF0000"/>
              </a:solidFill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3422388-3D16-4D0A-B6B3-B8ADF8AA37D6}"/>
              </a:ext>
            </a:extLst>
          </p:cNvPr>
          <p:cNvSpPr txBox="1"/>
          <p:nvPr/>
        </p:nvSpPr>
        <p:spPr>
          <a:xfrm>
            <a:off x="3216187" y="4255238"/>
            <a:ext cx="15708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000" b="0" i="0" dirty="0">
                <a:effectLst/>
              </a:rPr>
              <a:t>Image Source: Microptic S.L.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834487-9CD5-4ED1-A2DE-96A1D4788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7" y="2285058"/>
            <a:ext cx="4452956" cy="19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12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E41D28D-5F01-47E6-91D3-48F2054C1580}"/>
              </a:ext>
            </a:extLst>
          </p:cNvPr>
          <p:cNvSpPr/>
          <p:nvPr/>
        </p:nvSpPr>
        <p:spPr>
          <a:xfrm>
            <a:off x="1" y="0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Application Scenario: Incorporating with CASA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7579BE6-3725-4231-83D3-94A961D87418}"/>
              </a:ext>
            </a:extLst>
          </p:cNvPr>
          <p:cNvSpPr/>
          <p:nvPr/>
        </p:nvSpPr>
        <p:spPr>
          <a:xfrm>
            <a:off x="5582917" y="1686321"/>
            <a:ext cx="2477477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0" i="0" dirty="0">
                <a:effectLst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Concentration 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C4F438E-3F17-4D78-B6F1-8659E82F5311}"/>
              </a:ext>
            </a:extLst>
          </p:cNvPr>
          <p:cNvSpPr/>
          <p:nvPr/>
        </p:nvSpPr>
        <p:spPr>
          <a:xfrm>
            <a:off x="5582915" y="3554046"/>
            <a:ext cx="2477477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M</a:t>
            </a:r>
            <a:r>
              <a:rPr lang="en-US" altLang="zh-CN" sz="2000" b="0" i="0" dirty="0">
                <a:effectLst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otility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37E82A3-AF68-4908-87F5-3E923BC19DEE}"/>
              </a:ext>
            </a:extLst>
          </p:cNvPr>
          <p:cNvSpPr/>
          <p:nvPr/>
        </p:nvSpPr>
        <p:spPr>
          <a:xfrm>
            <a:off x="5582916" y="2594468"/>
            <a:ext cx="2477477" cy="585710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0" i="0" dirty="0">
                <a:effectLst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Morphology 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B2661178-138C-434E-9B2B-9F7C920E8BBA}"/>
              </a:ext>
            </a:extLst>
          </p:cNvPr>
          <p:cNvSpPr/>
          <p:nvPr/>
        </p:nvSpPr>
        <p:spPr>
          <a:xfrm>
            <a:off x="5582914" y="4513928"/>
            <a:ext cx="2477477" cy="5857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Instant Viability Result</a:t>
            </a:r>
            <a:endParaRPr lang="en-US" altLang="zh-CN" sz="2000" b="0" i="0" dirty="0">
              <a:effectLst/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8" name="加号 17">
            <a:extLst>
              <a:ext uri="{FF2B5EF4-FFF2-40B4-BE49-F238E27FC236}">
                <a16:creationId xmlns:a16="http://schemas.microsoft.com/office/drawing/2014/main" id="{98E07304-37F1-47AA-8E94-DF81F06CD9CB}"/>
              </a:ext>
            </a:extLst>
          </p:cNvPr>
          <p:cNvSpPr/>
          <p:nvPr/>
        </p:nvSpPr>
        <p:spPr>
          <a:xfrm>
            <a:off x="2350440" y="3646522"/>
            <a:ext cx="572870" cy="493234"/>
          </a:xfrm>
          <a:prstGeom prst="mathPlus">
            <a:avLst>
              <a:gd name="adj1" fmla="val 2618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F456388-2F66-4A00-B0D1-0ADDAC398F44}"/>
              </a:ext>
            </a:extLst>
          </p:cNvPr>
          <p:cNvSpPr/>
          <p:nvPr/>
        </p:nvSpPr>
        <p:spPr>
          <a:xfrm>
            <a:off x="1682941" y="4300806"/>
            <a:ext cx="1907868" cy="1011954"/>
          </a:xfrm>
          <a:prstGeom prst="roundRect">
            <a:avLst>
              <a:gd name="adj" fmla="val 191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Vision Transformer</a:t>
            </a:r>
          </a:p>
          <a:p>
            <a:pPr algn="ctr"/>
            <a:r>
              <a:rPr lang="en-US" altLang="zh-CN" sz="2000" dirty="0">
                <a:solidFill>
                  <a:schemeClr val="tx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Model</a:t>
            </a:r>
            <a:endParaRPr lang="zh-CN" altLang="en-US" sz="2000" dirty="0">
              <a:solidFill>
                <a:schemeClr val="tx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sp>
        <p:nvSpPr>
          <p:cNvPr id="14" name="箭头: 燕尾形 13">
            <a:extLst>
              <a:ext uri="{FF2B5EF4-FFF2-40B4-BE49-F238E27FC236}">
                <a16:creationId xmlns:a16="http://schemas.microsoft.com/office/drawing/2014/main" id="{0E6F5E64-EFED-4206-B543-8768A48E364E}"/>
              </a:ext>
            </a:extLst>
          </p:cNvPr>
          <p:cNvSpPr/>
          <p:nvPr/>
        </p:nvSpPr>
        <p:spPr>
          <a:xfrm>
            <a:off x="4798645" y="2718778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16" name="箭头: 燕尾形 15">
            <a:extLst>
              <a:ext uri="{FF2B5EF4-FFF2-40B4-BE49-F238E27FC236}">
                <a16:creationId xmlns:a16="http://schemas.microsoft.com/office/drawing/2014/main" id="{95C3FACF-B321-4987-9F44-3DD66A88C0FD}"/>
              </a:ext>
            </a:extLst>
          </p:cNvPr>
          <p:cNvSpPr/>
          <p:nvPr/>
        </p:nvSpPr>
        <p:spPr>
          <a:xfrm>
            <a:off x="4798645" y="4608663"/>
            <a:ext cx="479472" cy="396240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59AAC359-CADD-4C35-9BF3-3992D529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0" y="1686321"/>
            <a:ext cx="4452956" cy="19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6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1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1D97933-AEAB-43E3-9027-996358FB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62" y="5873479"/>
            <a:ext cx="2745105" cy="449924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ADEA9492-BD3A-48D6-A310-D32B3BC57417}"/>
              </a:ext>
            </a:extLst>
          </p:cNvPr>
          <p:cNvGrpSpPr>
            <a:grpSpLocks noChangeAspect="1"/>
          </p:cNvGrpSpPr>
          <p:nvPr/>
        </p:nvGrpSpPr>
        <p:grpSpPr>
          <a:xfrm>
            <a:off x="211068" y="5876556"/>
            <a:ext cx="2889770" cy="432000"/>
            <a:chOff x="746185" y="4503125"/>
            <a:chExt cx="1424220" cy="209179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FD3577E0-600F-4FAC-830B-249ED427C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76" t="8353" r="13879" b="26414"/>
            <a:stretch/>
          </p:blipFill>
          <p:spPr>
            <a:xfrm>
              <a:off x="746185" y="4503125"/>
              <a:ext cx="254479" cy="209179"/>
            </a:xfrm>
            <a:prstGeom prst="rect">
              <a:avLst/>
            </a:prstGeom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578D2621-FBC9-442C-82C4-EBB539A84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723" t="75527" r="13101" b="13808"/>
            <a:stretch/>
          </p:blipFill>
          <p:spPr>
            <a:xfrm>
              <a:off x="1028497" y="4507438"/>
              <a:ext cx="824190" cy="110713"/>
            </a:xfrm>
            <a:prstGeom prst="rect">
              <a:avLst/>
            </a:prstGeom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60723B3-1508-4FD4-85C7-0BD28CDCC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641" b="7017"/>
            <a:stretch/>
          </p:blipFill>
          <p:spPr>
            <a:xfrm>
              <a:off x="1028497" y="4618151"/>
              <a:ext cx="1141908" cy="7620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01042DE-E2D0-4700-8AE1-D73876C5DF50}"/>
              </a:ext>
            </a:extLst>
          </p:cNvPr>
          <p:cNvSpPr/>
          <p:nvPr/>
        </p:nvSpPr>
        <p:spPr>
          <a:xfrm>
            <a:off x="652906" y="1423416"/>
            <a:ext cx="7986434" cy="800099"/>
          </a:xfrm>
          <a:prstGeom prst="roundRect">
            <a:avLst/>
          </a:prstGeom>
          <a:noFill/>
          <a:ln w="28575">
            <a:solidFill>
              <a:srgbClr val="4454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C521B6D-1B8C-41ED-A976-C14ED033BC34}"/>
              </a:ext>
            </a:extLst>
          </p:cNvPr>
          <p:cNvSpPr/>
          <p:nvPr/>
        </p:nvSpPr>
        <p:spPr>
          <a:xfrm>
            <a:off x="3302283" y="1114176"/>
            <a:ext cx="2559075" cy="51691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Proof-of-Concept</a:t>
            </a:r>
            <a:endParaRPr lang="zh-CN" altLang="en-US" sz="24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1457E94-F757-441B-A9BB-DCFE7EBAF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609" y="5496926"/>
            <a:ext cx="2203940" cy="165295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9969B602-9321-4819-BCFF-045A7BB58C07}"/>
              </a:ext>
            </a:extLst>
          </p:cNvPr>
          <p:cNvSpPr/>
          <p:nvPr/>
        </p:nvSpPr>
        <p:spPr>
          <a:xfrm>
            <a:off x="0" y="1915"/>
            <a:ext cx="9143998" cy="80009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Summary</a:t>
            </a:r>
            <a:endParaRPr lang="zh-CN" altLang="en-US" sz="2000" b="1" dirty="0">
              <a:solidFill>
                <a:schemeClr val="bg1"/>
              </a:solidFill>
              <a:latin typeface="Bahnschrift SemiCondensed" panose="020B0502040204020203" pitchFamily="34" charset="0"/>
              <a:ea typeface="微软雅黑" panose="020B0503020204020204" pitchFamily="34" charset="-122"/>
              <a:sym typeface="Bahnschrift SemiCondensed" panose="020B0502040204020203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DC1445-B65D-4215-8487-B0B78B14B2CF}"/>
              </a:ext>
            </a:extLst>
          </p:cNvPr>
          <p:cNvSpPr txBox="1"/>
          <p:nvPr/>
        </p:nvSpPr>
        <p:spPr>
          <a:xfrm>
            <a:off x="211068" y="1642045"/>
            <a:ext cx="8653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   Microscopic images of sperm cells contain viability information</a:t>
            </a:r>
            <a:endParaRPr lang="zh-CN" altLang="en-US" sz="2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5DCE3A9-D99D-41B0-ADF6-BAD6305C236E}"/>
              </a:ext>
            </a:extLst>
          </p:cNvPr>
          <p:cNvSpPr txBox="1"/>
          <p:nvPr/>
        </p:nvSpPr>
        <p:spPr>
          <a:xfrm>
            <a:off x="224131" y="2405247"/>
            <a:ext cx="77700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   AI model (Vision Transformer) extracted such information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   Accuracy: 94.9%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   Attention on cell nucleus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   Clinical trials are underway 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783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46D9FA50-3DAB-4383-85B6-971C4EC37B2A}"/>
              </a:ext>
            </a:extLst>
          </p:cNvPr>
          <p:cNvGrpSpPr/>
          <p:nvPr/>
        </p:nvGrpSpPr>
        <p:grpSpPr>
          <a:xfrm>
            <a:off x="1872000" y="1076328"/>
            <a:ext cx="5400000" cy="5400000"/>
            <a:chOff x="4775424" y="2487836"/>
            <a:chExt cx="3600000" cy="3600000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FBD9DA0D-31C3-4B15-B2DF-249313610CDF}"/>
                </a:ext>
              </a:extLst>
            </p:cNvPr>
            <p:cNvSpPr/>
            <p:nvPr/>
          </p:nvSpPr>
          <p:spPr>
            <a:xfrm>
              <a:off x="4775424" y="2487836"/>
              <a:ext cx="3600000" cy="360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A7F07CBF-9261-42B7-8B24-1C4A75D71224}"/>
                </a:ext>
              </a:extLst>
            </p:cNvPr>
            <p:cNvGrpSpPr>
              <a:grpSpLocks noChangeAspect="1"/>
            </p:cNvGrpSpPr>
            <p:nvPr/>
          </p:nvGrpSpPr>
          <p:grpSpPr>
            <a:xfrm rot="13893156">
              <a:off x="5347987" y="3435952"/>
              <a:ext cx="1356212" cy="252000"/>
              <a:chOff x="2877924" y="2185653"/>
              <a:chExt cx="6095655" cy="1464025"/>
            </a:xfrm>
          </p:grpSpPr>
          <p:sp>
            <p:nvSpPr>
              <p:cNvPr id="64" name="任意多边形 5">
                <a:extLst>
                  <a:ext uri="{FF2B5EF4-FFF2-40B4-BE49-F238E27FC236}">
                    <a16:creationId xmlns:a16="http://schemas.microsoft.com/office/drawing/2014/main" id="{CBA1B9FB-A6E9-4010-8BA9-44EC5B5938DC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5" name="任意多边形 6">
                <a:extLst>
                  <a:ext uri="{FF2B5EF4-FFF2-40B4-BE49-F238E27FC236}">
                    <a16:creationId xmlns:a16="http://schemas.microsoft.com/office/drawing/2014/main" id="{7DE8A03B-457F-40F1-B3F1-38D569DEC703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389752A-D0E7-4451-8454-65266DF56775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FDE28056-D720-4B13-9799-B72DED58E3BB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2113058F-1B03-4255-9AA9-5C5397577DD7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C0144F23-3577-4FF1-A85E-4B92813CB3AF}"/>
                </a:ext>
              </a:extLst>
            </p:cNvPr>
            <p:cNvGrpSpPr>
              <a:grpSpLocks noChangeAspect="1"/>
            </p:cNvGrpSpPr>
            <p:nvPr/>
          </p:nvGrpSpPr>
          <p:grpSpPr>
            <a:xfrm rot="1974947">
              <a:off x="6424211" y="3314854"/>
              <a:ext cx="1356211" cy="252000"/>
              <a:chOff x="2877924" y="2185653"/>
              <a:chExt cx="6095655" cy="1464025"/>
            </a:xfrm>
          </p:grpSpPr>
          <p:sp>
            <p:nvSpPr>
              <p:cNvPr id="70" name="任意多边形 5">
                <a:extLst>
                  <a:ext uri="{FF2B5EF4-FFF2-40B4-BE49-F238E27FC236}">
                    <a16:creationId xmlns:a16="http://schemas.microsoft.com/office/drawing/2014/main" id="{27D8812D-7F90-4B17-92A5-F61C2615DA66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1" name="任意多边形 6">
                <a:extLst>
                  <a:ext uri="{FF2B5EF4-FFF2-40B4-BE49-F238E27FC236}">
                    <a16:creationId xmlns:a16="http://schemas.microsoft.com/office/drawing/2014/main" id="{9FDBC91D-D108-446A-BF43-DC73FD0FAA4C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1901C4A6-CD58-4FDC-97B2-EDA66FB4A7DB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2A90859E-4FA1-462B-A3B7-1F9CE06C4416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4E1D6A48-7DF1-40AD-9802-DE51A72BE467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4148558E-7FF8-429F-AF6D-D3E255D430EF}"/>
                </a:ext>
              </a:extLst>
            </p:cNvPr>
            <p:cNvGrpSpPr>
              <a:grpSpLocks noChangeAspect="1"/>
            </p:cNvGrpSpPr>
            <p:nvPr/>
          </p:nvGrpSpPr>
          <p:grpSpPr>
            <a:xfrm rot="18634168" flipV="1">
              <a:off x="7027491" y="4111328"/>
              <a:ext cx="1356212" cy="252000"/>
              <a:chOff x="2877924" y="2185653"/>
              <a:chExt cx="6095655" cy="1464025"/>
            </a:xfrm>
          </p:grpSpPr>
          <p:sp>
            <p:nvSpPr>
              <p:cNvPr id="76" name="任意多边形 5">
                <a:extLst>
                  <a:ext uri="{FF2B5EF4-FFF2-40B4-BE49-F238E27FC236}">
                    <a16:creationId xmlns:a16="http://schemas.microsoft.com/office/drawing/2014/main" id="{41560D39-D891-4F01-AFF8-E7677E37E810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7" name="任意多边形 6">
                <a:extLst>
                  <a:ext uri="{FF2B5EF4-FFF2-40B4-BE49-F238E27FC236}">
                    <a16:creationId xmlns:a16="http://schemas.microsoft.com/office/drawing/2014/main" id="{3DDB2AEB-656E-441F-B7A9-CB681AE03D3C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C50F6CFE-86C9-4AFA-9328-2315D9A2738A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A82F9FA3-CE8B-4CAF-98BD-AA4253CD9928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CC48DB05-E3F8-4298-9BF1-429C5AEAA260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C79115DF-8C69-4818-A01D-732E56DEEEEB}"/>
                </a:ext>
              </a:extLst>
            </p:cNvPr>
            <p:cNvGrpSpPr>
              <a:grpSpLocks noChangeAspect="1"/>
            </p:cNvGrpSpPr>
            <p:nvPr/>
          </p:nvGrpSpPr>
          <p:grpSpPr>
            <a:xfrm rot="4908191">
              <a:off x="4721160" y="4546100"/>
              <a:ext cx="1329065" cy="252000"/>
              <a:chOff x="2877924" y="2185653"/>
              <a:chExt cx="5973641" cy="1464025"/>
            </a:xfrm>
          </p:grpSpPr>
          <p:sp>
            <p:nvSpPr>
              <p:cNvPr id="82" name="任意多边形 5">
                <a:extLst>
                  <a:ext uri="{FF2B5EF4-FFF2-40B4-BE49-F238E27FC236}">
                    <a16:creationId xmlns:a16="http://schemas.microsoft.com/office/drawing/2014/main" id="{9BAE3194-1E45-409E-A43E-B9275B6DAB78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3" name="任意多边形 6">
                <a:extLst>
                  <a:ext uri="{FF2B5EF4-FFF2-40B4-BE49-F238E27FC236}">
                    <a16:creationId xmlns:a16="http://schemas.microsoft.com/office/drawing/2014/main" id="{363FD234-19D1-4B06-B20A-592863CAD14D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9BB3109D-64EF-4496-A00A-78ADFCC3700A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FF2CED70-1BD6-468D-8271-97F3FD847E8B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D27AD7C0-25FF-41CA-9198-FBDBB389B616}"/>
                </a:ext>
              </a:extLst>
            </p:cNvPr>
            <p:cNvSpPr/>
            <p:nvPr/>
          </p:nvSpPr>
          <p:spPr>
            <a:xfrm rot="1466964">
              <a:off x="6453076" y="5037851"/>
              <a:ext cx="244697" cy="116734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47D31B5-FEAF-4908-9F94-77983A91D019}"/>
                </a:ext>
              </a:extLst>
            </p:cNvPr>
            <p:cNvSpPr txBox="1"/>
            <p:nvPr/>
          </p:nvSpPr>
          <p:spPr>
            <a:xfrm>
              <a:off x="5413974" y="5349707"/>
              <a:ext cx="158491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Hypo-Osmotic </a:t>
              </a: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Solution</a:t>
              </a:r>
              <a:endParaRPr lang="zh-CN" altLang="en-US" dirty="0">
                <a:solidFill>
                  <a:schemeClr val="bg1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67062165-A095-46FE-8E34-2B6B43FBE855}"/>
                </a:ext>
              </a:extLst>
            </p:cNvPr>
            <p:cNvGrpSpPr>
              <a:grpSpLocks noChangeAspect="1"/>
            </p:cNvGrpSpPr>
            <p:nvPr/>
          </p:nvGrpSpPr>
          <p:grpSpPr>
            <a:xfrm rot="2575420" flipV="1">
              <a:off x="5929572" y="5110337"/>
              <a:ext cx="1356212" cy="252000"/>
              <a:chOff x="2877924" y="2185653"/>
              <a:chExt cx="6095655" cy="1464025"/>
            </a:xfrm>
          </p:grpSpPr>
          <p:sp>
            <p:nvSpPr>
              <p:cNvPr id="109" name="任意多边形 5">
                <a:extLst>
                  <a:ext uri="{FF2B5EF4-FFF2-40B4-BE49-F238E27FC236}">
                    <a16:creationId xmlns:a16="http://schemas.microsoft.com/office/drawing/2014/main" id="{F4ACDE18-2E54-499A-85E0-9DB36C9C46CD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10" name="任意多边形 6">
                <a:extLst>
                  <a:ext uri="{FF2B5EF4-FFF2-40B4-BE49-F238E27FC236}">
                    <a16:creationId xmlns:a16="http://schemas.microsoft.com/office/drawing/2014/main" id="{AA0DEB82-485C-4822-AE5F-716CACA18BAE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AA06F994-F27D-41D9-963C-E8096475C2B9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229C895D-00B0-4447-A039-9E23116C501E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E2A713A9-5D9D-4225-9FD0-67B2112D28CD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D932B394-89BE-48DE-B41A-CCF749DCD5DF}"/>
                </a:ext>
              </a:extLst>
            </p:cNvPr>
            <p:cNvSpPr/>
            <p:nvPr/>
          </p:nvSpPr>
          <p:spPr>
            <a:xfrm rot="15927325" flipH="1" flipV="1">
              <a:off x="5399048" y="5329087"/>
              <a:ext cx="37918" cy="41217"/>
            </a:xfrm>
            <a:custGeom>
              <a:avLst/>
              <a:gdLst>
                <a:gd name="connsiteX0" fmla="*/ 0 w 153844"/>
                <a:gd name="connsiteY0" fmla="*/ 0 h 225425"/>
                <a:gd name="connsiteX1" fmla="*/ 142875 w 153844"/>
                <a:gd name="connsiteY1" fmla="*/ 133350 h 225425"/>
                <a:gd name="connsiteX2" fmla="*/ 133350 w 153844"/>
                <a:gd name="connsiteY2" fmla="*/ 219075 h 225425"/>
                <a:gd name="connsiteX3" fmla="*/ 47625 w 153844"/>
                <a:gd name="connsiteY3" fmla="*/ 219075 h 225425"/>
                <a:gd name="connsiteX4" fmla="*/ 9525 w 153844"/>
                <a:gd name="connsiteY4" fmla="*/ 2000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44" h="225425">
                  <a:moveTo>
                    <a:pt x="0" y="0"/>
                  </a:moveTo>
                  <a:cubicBezTo>
                    <a:pt x="60325" y="48419"/>
                    <a:pt x="120650" y="96838"/>
                    <a:pt x="142875" y="133350"/>
                  </a:cubicBezTo>
                  <a:cubicBezTo>
                    <a:pt x="165100" y="169862"/>
                    <a:pt x="149225" y="204788"/>
                    <a:pt x="133350" y="219075"/>
                  </a:cubicBezTo>
                  <a:cubicBezTo>
                    <a:pt x="117475" y="233363"/>
                    <a:pt x="47625" y="219075"/>
                    <a:pt x="47625" y="219075"/>
                  </a:cubicBezTo>
                  <a:cubicBezTo>
                    <a:pt x="26988" y="215900"/>
                    <a:pt x="-19050" y="166688"/>
                    <a:pt x="9525" y="200025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42BA79E9-DFC8-4A50-8EBB-CCE042275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" b="1"/>
          <a:stretch/>
        </p:blipFill>
        <p:spPr>
          <a:xfrm>
            <a:off x="7606181" y="4789045"/>
            <a:ext cx="1294962" cy="1824840"/>
          </a:xfrm>
          <a:prstGeom prst="rect">
            <a:avLst/>
          </a:prstGeom>
        </p:spPr>
      </p:pic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E87F836-E48D-4282-BA85-B9CAFE3D3BA6}"/>
              </a:ext>
            </a:extLst>
          </p:cNvPr>
          <p:cNvSpPr/>
          <p:nvPr/>
        </p:nvSpPr>
        <p:spPr>
          <a:xfrm>
            <a:off x="107058" y="156395"/>
            <a:ext cx="3964252" cy="766815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ICSI Treatment: Picking Live Sperm for NOA Patients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21B637F-F63F-4EC6-9440-7AF0D793446A}"/>
              </a:ext>
            </a:extLst>
          </p:cNvPr>
          <p:cNvSpPr txBox="1"/>
          <p:nvPr/>
        </p:nvSpPr>
        <p:spPr>
          <a:xfrm>
            <a:off x="208032" y="936083"/>
            <a:ext cx="312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Hypo-Osmotic Swelling Test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07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372AA15-20F6-4BD7-89E3-A12F5F5C4263}"/>
              </a:ext>
            </a:extLst>
          </p:cNvPr>
          <p:cNvGrpSpPr/>
          <p:nvPr/>
        </p:nvGrpSpPr>
        <p:grpSpPr>
          <a:xfrm>
            <a:off x="1872000" y="1074233"/>
            <a:ext cx="5400000" cy="5400000"/>
            <a:chOff x="4758278" y="2474669"/>
            <a:chExt cx="3600000" cy="3600000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A9232061-10E0-4385-BDBF-A900EF317076}"/>
                </a:ext>
              </a:extLst>
            </p:cNvPr>
            <p:cNvSpPr/>
            <p:nvPr/>
          </p:nvSpPr>
          <p:spPr>
            <a:xfrm>
              <a:off x="4758278" y="2474669"/>
              <a:ext cx="3600000" cy="360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01C6869D-D772-45E2-BA58-D82B407E8184}"/>
                </a:ext>
              </a:extLst>
            </p:cNvPr>
            <p:cNvGrpSpPr>
              <a:grpSpLocks noChangeAspect="1"/>
            </p:cNvGrpSpPr>
            <p:nvPr/>
          </p:nvGrpSpPr>
          <p:grpSpPr>
            <a:xfrm rot="13893156">
              <a:off x="5330841" y="3419624"/>
              <a:ext cx="1356212" cy="252000"/>
              <a:chOff x="2877924" y="2185653"/>
              <a:chExt cx="6095655" cy="1464025"/>
            </a:xfrm>
          </p:grpSpPr>
          <p:sp>
            <p:nvSpPr>
              <p:cNvPr id="89" name="任意多边形 5">
                <a:extLst>
                  <a:ext uri="{FF2B5EF4-FFF2-40B4-BE49-F238E27FC236}">
                    <a16:creationId xmlns:a16="http://schemas.microsoft.com/office/drawing/2014/main" id="{C26F8A10-18BA-4B07-8B5E-B341ADE9DF5A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90" name="任意多边形 6">
                <a:extLst>
                  <a:ext uri="{FF2B5EF4-FFF2-40B4-BE49-F238E27FC236}">
                    <a16:creationId xmlns:a16="http://schemas.microsoft.com/office/drawing/2014/main" id="{275E2471-F21B-4887-BE5D-9ADF962A0CD3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DAFA7EA2-6657-44CD-85DA-D70CF746E273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6F1D3AFE-CCA6-431A-AFBB-096269408FA9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37633D9E-76AC-49A2-8B81-952E9E3400E5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2011CCA5-F5DE-470B-BD9B-F9C9EF2F51B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74947">
              <a:off x="6460313" y="3118279"/>
              <a:ext cx="692814" cy="252000"/>
              <a:chOff x="2877924" y="2185653"/>
              <a:chExt cx="3113936" cy="1464025"/>
            </a:xfrm>
          </p:grpSpPr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300AA09E-64B0-4FEF-B636-C3DFE6C1A9BA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1A969A50-40D4-4E87-A340-767DCAB976DC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7F413142-28B9-43F2-9689-4D0515C1F08A}"/>
                </a:ext>
              </a:extLst>
            </p:cNvPr>
            <p:cNvGrpSpPr>
              <a:grpSpLocks noChangeAspect="1"/>
            </p:cNvGrpSpPr>
            <p:nvPr/>
          </p:nvGrpSpPr>
          <p:grpSpPr>
            <a:xfrm rot="18634168" flipV="1">
              <a:off x="7010345" y="4095000"/>
              <a:ext cx="1356212" cy="252000"/>
              <a:chOff x="2877924" y="2185653"/>
              <a:chExt cx="6095655" cy="1464025"/>
            </a:xfrm>
          </p:grpSpPr>
          <p:sp>
            <p:nvSpPr>
              <p:cNvPr id="58" name="任意多边形 5">
                <a:extLst>
                  <a:ext uri="{FF2B5EF4-FFF2-40B4-BE49-F238E27FC236}">
                    <a16:creationId xmlns:a16="http://schemas.microsoft.com/office/drawing/2014/main" id="{520EEE8B-2FEB-42F9-98F2-1B234EBC8472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9" name="任意多边形 6">
                <a:extLst>
                  <a:ext uri="{FF2B5EF4-FFF2-40B4-BE49-F238E27FC236}">
                    <a16:creationId xmlns:a16="http://schemas.microsoft.com/office/drawing/2014/main" id="{2F6E7BE0-ECC3-4885-8346-96230BD9EC14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FB4E3341-A165-4180-8C42-1ECA7DED5AE1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77C37DB2-758A-4CA2-97FE-93640B9ADD41}"/>
                  </a:ext>
                </a:extLst>
              </p:cNvPr>
              <p:cNvSpPr/>
              <p:nvPr/>
            </p:nvSpPr>
            <p:spPr>
              <a:xfrm rot="177088">
                <a:off x="8803152" y="3160184"/>
                <a:ext cx="170427" cy="239455"/>
              </a:xfrm>
              <a:custGeom>
                <a:avLst/>
                <a:gdLst>
                  <a:gd name="connsiteX0" fmla="*/ 0 w 153844"/>
                  <a:gd name="connsiteY0" fmla="*/ 0 h 225425"/>
                  <a:gd name="connsiteX1" fmla="*/ 142875 w 153844"/>
                  <a:gd name="connsiteY1" fmla="*/ 133350 h 225425"/>
                  <a:gd name="connsiteX2" fmla="*/ 133350 w 153844"/>
                  <a:gd name="connsiteY2" fmla="*/ 219075 h 225425"/>
                  <a:gd name="connsiteX3" fmla="*/ 47625 w 153844"/>
                  <a:gd name="connsiteY3" fmla="*/ 219075 h 225425"/>
                  <a:gd name="connsiteX4" fmla="*/ 9525 w 153844"/>
                  <a:gd name="connsiteY4" fmla="*/ 200025 h 22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44" h="225425">
                    <a:moveTo>
                      <a:pt x="0" y="0"/>
                    </a:moveTo>
                    <a:cubicBezTo>
                      <a:pt x="60325" y="48419"/>
                      <a:pt x="120650" y="96838"/>
                      <a:pt x="142875" y="133350"/>
                    </a:cubicBezTo>
                    <a:cubicBezTo>
                      <a:pt x="165100" y="169862"/>
                      <a:pt x="149225" y="204788"/>
                      <a:pt x="133350" y="219075"/>
                    </a:cubicBezTo>
                    <a:cubicBezTo>
                      <a:pt x="117475" y="233363"/>
                      <a:pt x="47625" y="219075"/>
                      <a:pt x="47625" y="219075"/>
                    </a:cubicBezTo>
                    <a:cubicBezTo>
                      <a:pt x="26988" y="215900"/>
                      <a:pt x="-19050" y="166688"/>
                      <a:pt x="9525" y="200025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E4F96542-2579-4330-8989-4F658133C11D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112EE81-3CB1-4620-BE14-31EA65B6394B}"/>
                </a:ext>
              </a:extLst>
            </p:cNvPr>
            <p:cNvGrpSpPr>
              <a:grpSpLocks noChangeAspect="1"/>
            </p:cNvGrpSpPr>
            <p:nvPr/>
          </p:nvGrpSpPr>
          <p:grpSpPr>
            <a:xfrm rot="4908191">
              <a:off x="4704016" y="4529772"/>
              <a:ext cx="1329065" cy="252000"/>
              <a:chOff x="2877924" y="2185653"/>
              <a:chExt cx="5973641" cy="1464025"/>
            </a:xfrm>
          </p:grpSpPr>
          <p:sp>
            <p:nvSpPr>
              <p:cNvPr id="54" name="任意多边形 5">
                <a:extLst>
                  <a:ext uri="{FF2B5EF4-FFF2-40B4-BE49-F238E27FC236}">
                    <a16:creationId xmlns:a16="http://schemas.microsoft.com/office/drawing/2014/main" id="{348958B5-52CF-425B-BED6-9B778FF99C96}"/>
                  </a:ext>
                </a:extLst>
              </p:cNvPr>
              <p:cNvSpPr/>
              <p:nvPr/>
            </p:nvSpPr>
            <p:spPr>
              <a:xfrm>
                <a:off x="4881086" y="2871674"/>
                <a:ext cx="3955706" cy="595546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5" name="任意多边形 6">
                <a:extLst>
                  <a:ext uri="{FF2B5EF4-FFF2-40B4-BE49-F238E27FC236}">
                    <a16:creationId xmlns:a16="http://schemas.microsoft.com/office/drawing/2014/main" id="{A212944D-13C0-432B-8681-3DBD69B5F73A}"/>
                  </a:ext>
                </a:extLst>
              </p:cNvPr>
              <p:cNvSpPr/>
              <p:nvPr/>
            </p:nvSpPr>
            <p:spPr>
              <a:xfrm>
                <a:off x="4895859" y="2645892"/>
                <a:ext cx="3955706" cy="634020"/>
              </a:xfrm>
              <a:custGeom>
                <a:avLst/>
                <a:gdLst>
                  <a:gd name="connsiteX0" fmla="*/ 0 w 2299317"/>
                  <a:gd name="connsiteY0" fmla="*/ 229123 h 595546"/>
                  <a:gd name="connsiteX1" fmla="*/ 470517 w 2299317"/>
                  <a:gd name="connsiteY1" fmla="*/ 557597 h 595546"/>
                  <a:gd name="connsiteX2" fmla="*/ 861134 w 2299317"/>
                  <a:gd name="connsiteY2" fmla="*/ 530964 h 595546"/>
                  <a:gd name="connsiteX3" fmla="*/ 1402672 w 2299317"/>
                  <a:gd name="connsiteY3" fmla="*/ 42692 h 595546"/>
                  <a:gd name="connsiteX4" fmla="*/ 1917577 w 2299317"/>
                  <a:gd name="connsiteY4" fmla="*/ 78203 h 595546"/>
                  <a:gd name="connsiteX5" fmla="*/ 2299317 w 2299317"/>
                  <a:gd name="connsiteY5" fmla="*/ 513209 h 59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9317" h="595546">
                    <a:moveTo>
                      <a:pt x="0" y="229123"/>
                    </a:moveTo>
                    <a:cubicBezTo>
                      <a:pt x="163497" y="368206"/>
                      <a:pt x="326995" y="507290"/>
                      <a:pt x="470517" y="557597"/>
                    </a:cubicBezTo>
                    <a:cubicBezTo>
                      <a:pt x="614039" y="607904"/>
                      <a:pt x="705775" y="616781"/>
                      <a:pt x="861134" y="530964"/>
                    </a:cubicBezTo>
                    <a:cubicBezTo>
                      <a:pt x="1016493" y="445147"/>
                      <a:pt x="1226598" y="118152"/>
                      <a:pt x="1402672" y="42692"/>
                    </a:cubicBezTo>
                    <a:cubicBezTo>
                      <a:pt x="1578746" y="-32768"/>
                      <a:pt x="1768136" y="-217"/>
                      <a:pt x="1917577" y="78203"/>
                    </a:cubicBezTo>
                    <a:cubicBezTo>
                      <a:pt x="2067018" y="156622"/>
                      <a:pt x="2212020" y="399279"/>
                      <a:pt x="2299317" y="51320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4C1DB54-CB5A-4CE7-B12F-D85AB001E422}"/>
                  </a:ext>
                </a:extLst>
              </p:cNvPr>
              <p:cNvSpPr/>
              <p:nvPr/>
            </p:nvSpPr>
            <p:spPr>
              <a:xfrm rot="523033">
                <a:off x="2877924" y="2185653"/>
                <a:ext cx="2038536" cy="1464025"/>
              </a:xfrm>
              <a:prstGeom prst="ellipse">
                <a:avLst/>
              </a:prstGeom>
              <a:gradFill flip="none" rotWithShape="1">
                <a:gsLst>
                  <a:gs pos="26000">
                    <a:schemeClr val="bg1">
                      <a:lumMod val="95000"/>
                    </a:schemeClr>
                  </a:gs>
                  <a:gs pos="38000">
                    <a:schemeClr val="bg1">
                      <a:lumMod val="8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587F16A1-AE00-4D21-A597-7B829F7030D5}"/>
                  </a:ext>
                </a:extLst>
              </p:cNvPr>
              <p:cNvSpPr/>
              <p:nvPr/>
            </p:nvSpPr>
            <p:spPr>
              <a:xfrm>
                <a:off x="4892040" y="2829560"/>
                <a:ext cx="1099820" cy="678180"/>
              </a:xfrm>
              <a:custGeom>
                <a:avLst/>
                <a:gdLst>
                  <a:gd name="connsiteX0" fmla="*/ 0 w 1099820"/>
                  <a:gd name="connsiteY0" fmla="*/ 368300 h 678180"/>
                  <a:gd name="connsiteX1" fmla="*/ 231140 w 1099820"/>
                  <a:gd name="connsiteY1" fmla="*/ 485140 h 678180"/>
                  <a:gd name="connsiteX2" fmla="*/ 551180 w 1099820"/>
                  <a:gd name="connsiteY2" fmla="*/ 619760 h 678180"/>
                  <a:gd name="connsiteX3" fmla="*/ 701040 w 1099820"/>
                  <a:gd name="connsiteY3" fmla="*/ 662940 h 678180"/>
                  <a:gd name="connsiteX4" fmla="*/ 833120 w 1099820"/>
                  <a:gd name="connsiteY4" fmla="*/ 678180 h 678180"/>
                  <a:gd name="connsiteX5" fmla="*/ 919480 w 1099820"/>
                  <a:gd name="connsiteY5" fmla="*/ 665480 h 678180"/>
                  <a:gd name="connsiteX6" fmla="*/ 993140 w 1099820"/>
                  <a:gd name="connsiteY6" fmla="*/ 652780 h 678180"/>
                  <a:gd name="connsiteX7" fmla="*/ 1071880 w 1099820"/>
                  <a:gd name="connsiteY7" fmla="*/ 645160 h 678180"/>
                  <a:gd name="connsiteX8" fmla="*/ 1099820 w 1099820"/>
                  <a:gd name="connsiteY8" fmla="*/ 579120 h 678180"/>
                  <a:gd name="connsiteX9" fmla="*/ 1089660 w 1099820"/>
                  <a:gd name="connsiteY9" fmla="*/ 533400 h 678180"/>
                  <a:gd name="connsiteX10" fmla="*/ 1069340 w 1099820"/>
                  <a:gd name="connsiteY10" fmla="*/ 482600 h 678180"/>
                  <a:gd name="connsiteX11" fmla="*/ 1064260 w 1099820"/>
                  <a:gd name="connsiteY11" fmla="*/ 457200 h 678180"/>
                  <a:gd name="connsiteX12" fmla="*/ 1023620 w 1099820"/>
                  <a:gd name="connsiteY12" fmla="*/ 424180 h 678180"/>
                  <a:gd name="connsiteX13" fmla="*/ 929640 w 1099820"/>
                  <a:gd name="connsiteY13" fmla="*/ 401320 h 678180"/>
                  <a:gd name="connsiteX14" fmla="*/ 820420 w 1099820"/>
                  <a:gd name="connsiteY14" fmla="*/ 378460 h 678180"/>
                  <a:gd name="connsiteX15" fmla="*/ 701040 w 1099820"/>
                  <a:gd name="connsiteY15" fmla="*/ 322580 h 678180"/>
                  <a:gd name="connsiteX16" fmla="*/ 563880 w 1099820"/>
                  <a:gd name="connsiteY16" fmla="*/ 259080 h 678180"/>
                  <a:gd name="connsiteX17" fmla="*/ 368300 w 1099820"/>
                  <a:gd name="connsiteY17" fmla="*/ 167640 h 678180"/>
                  <a:gd name="connsiteX18" fmla="*/ 241300 w 1099820"/>
                  <a:gd name="connsiteY18" fmla="*/ 93980 h 678180"/>
                  <a:gd name="connsiteX19" fmla="*/ 99060 w 1099820"/>
                  <a:gd name="connsiteY19" fmla="*/ 35560 h 678180"/>
                  <a:gd name="connsiteX20" fmla="*/ 17780 w 1099820"/>
                  <a:gd name="connsiteY20" fmla="*/ 0 h 678180"/>
                  <a:gd name="connsiteX21" fmla="*/ 7620 w 1099820"/>
                  <a:gd name="connsiteY21" fmla="*/ 81280 h 678180"/>
                  <a:gd name="connsiteX22" fmla="*/ 35560 w 1099820"/>
                  <a:gd name="connsiteY22" fmla="*/ 193040 h 678180"/>
                  <a:gd name="connsiteX23" fmla="*/ 0 w 1099820"/>
                  <a:gd name="connsiteY23" fmla="*/ 368300 h 67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99820" h="678180">
                    <a:moveTo>
                      <a:pt x="0" y="368300"/>
                    </a:moveTo>
                    <a:lnTo>
                      <a:pt x="231140" y="485140"/>
                    </a:lnTo>
                    <a:lnTo>
                      <a:pt x="551180" y="619760"/>
                    </a:lnTo>
                    <a:lnTo>
                      <a:pt x="701040" y="662940"/>
                    </a:lnTo>
                    <a:lnTo>
                      <a:pt x="833120" y="678180"/>
                    </a:lnTo>
                    <a:lnTo>
                      <a:pt x="919480" y="665480"/>
                    </a:lnTo>
                    <a:lnTo>
                      <a:pt x="993140" y="652780"/>
                    </a:lnTo>
                    <a:lnTo>
                      <a:pt x="1071880" y="645160"/>
                    </a:lnTo>
                    <a:lnTo>
                      <a:pt x="1099820" y="579120"/>
                    </a:lnTo>
                    <a:lnTo>
                      <a:pt x="1089660" y="533400"/>
                    </a:lnTo>
                    <a:lnTo>
                      <a:pt x="1069340" y="482600"/>
                    </a:lnTo>
                    <a:lnTo>
                      <a:pt x="1064260" y="457200"/>
                    </a:lnTo>
                    <a:lnTo>
                      <a:pt x="1023620" y="424180"/>
                    </a:lnTo>
                    <a:lnTo>
                      <a:pt x="929640" y="401320"/>
                    </a:lnTo>
                    <a:lnTo>
                      <a:pt x="820420" y="378460"/>
                    </a:lnTo>
                    <a:lnTo>
                      <a:pt x="701040" y="322580"/>
                    </a:lnTo>
                    <a:lnTo>
                      <a:pt x="563880" y="259080"/>
                    </a:lnTo>
                    <a:lnTo>
                      <a:pt x="368300" y="167640"/>
                    </a:lnTo>
                    <a:lnTo>
                      <a:pt x="241300" y="93980"/>
                    </a:lnTo>
                    <a:lnTo>
                      <a:pt x="99060" y="35560"/>
                    </a:lnTo>
                    <a:lnTo>
                      <a:pt x="17780" y="0"/>
                    </a:lnTo>
                    <a:lnTo>
                      <a:pt x="7620" y="81280"/>
                    </a:lnTo>
                    <a:lnTo>
                      <a:pt x="35560" y="193040"/>
                    </a:lnTo>
                    <a:lnTo>
                      <a:pt x="0" y="36830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endParaRPr>
              </a:p>
            </p:txBody>
          </p:sp>
        </p:grp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8458066C-D41D-4967-A2AA-E2AB0B494A35}"/>
                </a:ext>
              </a:extLst>
            </p:cNvPr>
            <p:cNvSpPr/>
            <p:nvPr/>
          </p:nvSpPr>
          <p:spPr>
            <a:xfrm rot="1989997">
              <a:off x="6036513" y="4772313"/>
              <a:ext cx="453550" cy="252000"/>
            </a:xfrm>
            <a:prstGeom prst="ellipse">
              <a:avLst/>
            </a:prstGeom>
            <a:gradFill flip="none" rotWithShape="1">
              <a:gsLst>
                <a:gs pos="26000">
                  <a:schemeClr val="bg1">
                    <a:lumMod val="95000"/>
                  </a:schemeClr>
                </a:gs>
                <a:gs pos="38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79E3C690-3D23-4331-947C-B43E83155C7E}"/>
                </a:ext>
              </a:extLst>
            </p:cNvPr>
            <p:cNvSpPr/>
            <p:nvPr/>
          </p:nvSpPr>
          <p:spPr>
            <a:xfrm rot="1466964">
              <a:off x="6435932" y="5021523"/>
              <a:ext cx="244697" cy="116734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F274E84-CE96-46AF-B420-5EA025B024EB}"/>
                </a:ext>
              </a:extLst>
            </p:cNvPr>
            <p:cNvSpPr txBox="1"/>
            <p:nvPr/>
          </p:nvSpPr>
          <p:spPr>
            <a:xfrm>
              <a:off x="5497126" y="5296262"/>
              <a:ext cx="158491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Hypo-Osmotic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Solution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49" name="弧形 48">
              <a:extLst>
                <a:ext uri="{FF2B5EF4-FFF2-40B4-BE49-F238E27FC236}">
                  <a16:creationId xmlns:a16="http://schemas.microsoft.com/office/drawing/2014/main" id="{CA48183E-650D-4441-B824-BA823578F50F}"/>
                </a:ext>
              </a:extLst>
            </p:cNvPr>
            <p:cNvSpPr/>
            <p:nvPr/>
          </p:nvSpPr>
          <p:spPr>
            <a:xfrm rot="16756361">
              <a:off x="5302028" y="5351620"/>
              <a:ext cx="186254" cy="87147"/>
            </a:xfrm>
            <a:prstGeom prst="arc">
              <a:avLst>
                <a:gd name="adj1" fmla="val 244393"/>
                <a:gd name="adj2" fmla="val 20747636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DEEBE524-C89B-4A77-9929-6EAB58361C3F}"/>
                </a:ext>
              </a:extLst>
            </p:cNvPr>
            <p:cNvSpPr/>
            <p:nvPr/>
          </p:nvSpPr>
          <p:spPr>
            <a:xfrm>
              <a:off x="6624014" y="5167277"/>
              <a:ext cx="737537" cy="457529"/>
            </a:xfrm>
            <a:custGeom>
              <a:avLst/>
              <a:gdLst>
                <a:gd name="connsiteX0" fmla="*/ 0 w 737537"/>
                <a:gd name="connsiteY0" fmla="*/ 0 h 457529"/>
                <a:gd name="connsiteX1" fmla="*/ 568779 w 737537"/>
                <a:gd name="connsiteY1" fmla="*/ 438150 h 457529"/>
                <a:gd name="connsiteX2" fmla="*/ 737507 w 737537"/>
                <a:gd name="connsiteY2" fmla="*/ 356507 h 457529"/>
                <a:gd name="connsiteX3" fmla="*/ 579664 w 737537"/>
                <a:gd name="connsiteY3" fmla="*/ 141515 h 45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537" h="457529">
                  <a:moveTo>
                    <a:pt x="0" y="0"/>
                  </a:moveTo>
                  <a:cubicBezTo>
                    <a:pt x="222930" y="189366"/>
                    <a:pt x="445861" y="378732"/>
                    <a:pt x="568779" y="438150"/>
                  </a:cubicBezTo>
                  <a:cubicBezTo>
                    <a:pt x="691697" y="497568"/>
                    <a:pt x="735693" y="405946"/>
                    <a:pt x="737507" y="356507"/>
                  </a:cubicBezTo>
                  <a:cubicBezTo>
                    <a:pt x="739321" y="307068"/>
                    <a:pt x="659492" y="224291"/>
                    <a:pt x="579664" y="1415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BFCC148-90D5-4C1E-915C-F835FA87C10A}"/>
                </a:ext>
              </a:extLst>
            </p:cNvPr>
            <p:cNvSpPr/>
            <p:nvPr/>
          </p:nvSpPr>
          <p:spPr>
            <a:xfrm>
              <a:off x="6631706" y="5137040"/>
              <a:ext cx="581409" cy="338860"/>
            </a:xfrm>
            <a:custGeom>
              <a:avLst/>
              <a:gdLst>
                <a:gd name="connsiteX0" fmla="*/ 0 w 737537"/>
                <a:gd name="connsiteY0" fmla="*/ 0 h 457529"/>
                <a:gd name="connsiteX1" fmla="*/ 568779 w 737537"/>
                <a:gd name="connsiteY1" fmla="*/ 438150 h 457529"/>
                <a:gd name="connsiteX2" fmla="*/ 737507 w 737537"/>
                <a:gd name="connsiteY2" fmla="*/ 356507 h 457529"/>
                <a:gd name="connsiteX3" fmla="*/ 579664 w 737537"/>
                <a:gd name="connsiteY3" fmla="*/ 141515 h 45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7537" h="457529">
                  <a:moveTo>
                    <a:pt x="0" y="0"/>
                  </a:moveTo>
                  <a:cubicBezTo>
                    <a:pt x="222930" y="189366"/>
                    <a:pt x="445861" y="378732"/>
                    <a:pt x="568779" y="438150"/>
                  </a:cubicBezTo>
                  <a:cubicBezTo>
                    <a:pt x="691697" y="497568"/>
                    <a:pt x="735693" y="405946"/>
                    <a:pt x="737507" y="356507"/>
                  </a:cubicBezTo>
                  <a:cubicBezTo>
                    <a:pt x="739321" y="307068"/>
                    <a:pt x="659492" y="224291"/>
                    <a:pt x="579664" y="1415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DEBA52D-046B-4A1A-8D59-A34CD92757A1}"/>
                </a:ext>
              </a:extLst>
            </p:cNvPr>
            <p:cNvSpPr/>
            <p:nvPr/>
          </p:nvSpPr>
          <p:spPr>
            <a:xfrm>
              <a:off x="7038414" y="3480186"/>
              <a:ext cx="616682" cy="522455"/>
            </a:xfrm>
            <a:custGeom>
              <a:avLst/>
              <a:gdLst>
                <a:gd name="connsiteX0" fmla="*/ 10607 w 616682"/>
                <a:gd name="connsiteY0" fmla="*/ 523 h 522455"/>
                <a:gd name="connsiteX1" fmla="*/ 300439 w 616682"/>
                <a:gd name="connsiteY1" fmla="*/ 106659 h 522455"/>
                <a:gd name="connsiteX2" fmla="*/ 542647 w 616682"/>
                <a:gd name="connsiteY2" fmla="*/ 234566 h 522455"/>
                <a:gd name="connsiteX3" fmla="*/ 606600 w 616682"/>
                <a:gd name="connsiteY3" fmla="*/ 340702 h 522455"/>
                <a:gd name="connsiteX4" fmla="*/ 602518 w 616682"/>
                <a:gd name="connsiteY4" fmla="*/ 445477 h 522455"/>
                <a:gd name="connsiteX5" fmla="*/ 473250 w 616682"/>
                <a:gd name="connsiteY5" fmla="*/ 518956 h 522455"/>
                <a:gd name="connsiteX6" fmla="*/ 274586 w 616682"/>
                <a:gd name="connsiteY6" fmla="*/ 487659 h 522455"/>
                <a:gd name="connsiteX7" fmla="*/ 131711 w 616682"/>
                <a:gd name="connsiteY7" fmla="*/ 291716 h 522455"/>
                <a:gd name="connsiteX8" fmla="*/ 70479 w 616682"/>
                <a:gd name="connsiteY8" fmla="*/ 151563 h 522455"/>
                <a:gd name="connsiteX9" fmla="*/ 10607 w 616682"/>
                <a:gd name="connsiteY9" fmla="*/ 523 h 52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6682" h="522455">
                  <a:moveTo>
                    <a:pt x="10607" y="523"/>
                  </a:moveTo>
                  <a:cubicBezTo>
                    <a:pt x="48934" y="-6961"/>
                    <a:pt x="211766" y="67652"/>
                    <a:pt x="300439" y="106659"/>
                  </a:cubicBezTo>
                  <a:cubicBezTo>
                    <a:pt x="389112" y="145666"/>
                    <a:pt x="491620" y="195559"/>
                    <a:pt x="542647" y="234566"/>
                  </a:cubicBezTo>
                  <a:cubicBezTo>
                    <a:pt x="593674" y="273573"/>
                    <a:pt x="596622" y="305550"/>
                    <a:pt x="606600" y="340702"/>
                  </a:cubicBezTo>
                  <a:cubicBezTo>
                    <a:pt x="616578" y="375854"/>
                    <a:pt x="624743" y="415768"/>
                    <a:pt x="602518" y="445477"/>
                  </a:cubicBezTo>
                  <a:cubicBezTo>
                    <a:pt x="580293" y="475186"/>
                    <a:pt x="527905" y="511926"/>
                    <a:pt x="473250" y="518956"/>
                  </a:cubicBezTo>
                  <a:cubicBezTo>
                    <a:pt x="418595" y="525986"/>
                    <a:pt x="331509" y="525532"/>
                    <a:pt x="274586" y="487659"/>
                  </a:cubicBezTo>
                  <a:cubicBezTo>
                    <a:pt x="217663" y="449786"/>
                    <a:pt x="165729" y="347732"/>
                    <a:pt x="131711" y="291716"/>
                  </a:cubicBezTo>
                  <a:cubicBezTo>
                    <a:pt x="97693" y="235700"/>
                    <a:pt x="92477" y="195559"/>
                    <a:pt x="70479" y="151563"/>
                  </a:cubicBezTo>
                  <a:cubicBezTo>
                    <a:pt x="48481" y="107567"/>
                    <a:pt x="-27720" y="8007"/>
                    <a:pt x="10607" y="523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B4722A8A-4E8F-40A7-AA72-E334F1EA6785}"/>
                </a:ext>
              </a:extLst>
            </p:cNvPr>
            <p:cNvSpPr/>
            <p:nvPr/>
          </p:nvSpPr>
          <p:spPr>
            <a:xfrm>
              <a:off x="6989835" y="5108433"/>
              <a:ext cx="225525" cy="213406"/>
            </a:xfrm>
            <a:custGeom>
              <a:avLst/>
              <a:gdLst>
                <a:gd name="connsiteX0" fmla="*/ 111225 w 224165"/>
                <a:gd name="connsiteY0" fmla="*/ 145371 h 213406"/>
                <a:gd name="connsiteX1" fmla="*/ 11893 w 224165"/>
                <a:gd name="connsiteY1" fmla="*/ 32431 h 213406"/>
                <a:gd name="connsiteX2" fmla="*/ 25500 w 224165"/>
                <a:gd name="connsiteY2" fmla="*/ 13381 h 213406"/>
                <a:gd name="connsiteX3" fmla="*/ 224165 w 224165"/>
                <a:gd name="connsiteY3" fmla="*/ 213406 h 21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165" h="213406">
                  <a:moveTo>
                    <a:pt x="111225" y="145371"/>
                  </a:moveTo>
                  <a:cubicBezTo>
                    <a:pt x="68702" y="99900"/>
                    <a:pt x="26180" y="54429"/>
                    <a:pt x="11893" y="32431"/>
                  </a:cubicBezTo>
                  <a:cubicBezTo>
                    <a:pt x="-2394" y="10433"/>
                    <a:pt x="-9879" y="-16782"/>
                    <a:pt x="25500" y="13381"/>
                  </a:cubicBezTo>
                  <a:cubicBezTo>
                    <a:pt x="60879" y="43543"/>
                    <a:pt x="142522" y="128474"/>
                    <a:pt x="224165" y="21340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C9FB77FF-8A38-45F2-95BA-EE394293891C}"/>
                </a:ext>
              </a:extLst>
            </p:cNvPr>
            <p:cNvSpPr txBox="1"/>
            <p:nvPr/>
          </p:nvSpPr>
          <p:spPr>
            <a:xfrm>
              <a:off x="6443539" y="3928602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Dead</a:t>
              </a:r>
              <a:endParaRPr lang="zh-CN" altLang="en-US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8B0B4B3E-B003-4D6D-B388-9ABF56F0A051}"/>
                </a:ext>
              </a:extLst>
            </p:cNvPr>
            <p:cNvSpPr txBox="1"/>
            <p:nvPr/>
          </p:nvSpPr>
          <p:spPr>
            <a:xfrm>
              <a:off x="7481145" y="4659226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Dead</a:t>
              </a:r>
              <a:endParaRPr lang="zh-CN" altLang="en-US" dirty="0">
                <a:solidFill>
                  <a:srgbClr val="FF000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1C442852-682D-4CE0-A5E3-E9F1A850D189}"/>
                </a:ext>
              </a:extLst>
            </p:cNvPr>
            <p:cNvSpPr txBox="1"/>
            <p:nvPr/>
          </p:nvSpPr>
          <p:spPr>
            <a:xfrm>
              <a:off x="6281491" y="2682177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Live</a:t>
              </a:r>
              <a:endParaRPr lang="zh-CN" altLang="en-US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02574AAA-230E-4A20-815D-28C8D546E8F1}"/>
                </a:ext>
              </a:extLst>
            </p:cNvPr>
            <p:cNvSpPr txBox="1"/>
            <p:nvPr/>
          </p:nvSpPr>
          <p:spPr>
            <a:xfrm>
              <a:off x="6012128" y="4389728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Live</a:t>
              </a:r>
              <a:endParaRPr lang="zh-CN" altLang="en-US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DC328636-A87B-468C-B621-A5B468AC8297}"/>
                </a:ext>
              </a:extLst>
            </p:cNvPr>
            <p:cNvSpPr txBox="1"/>
            <p:nvPr/>
          </p:nvSpPr>
          <p:spPr>
            <a:xfrm>
              <a:off x="4952939" y="3639686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Live</a:t>
              </a:r>
              <a:endParaRPr lang="zh-CN" altLang="en-US" dirty="0">
                <a:solidFill>
                  <a:srgbClr val="00B050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  <p:pic>
        <p:nvPicPr>
          <p:cNvPr id="63" name="图片 62">
            <a:extLst>
              <a:ext uri="{FF2B5EF4-FFF2-40B4-BE49-F238E27FC236}">
                <a16:creationId xmlns:a16="http://schemas.microsoft.com/office/drawing/2014/main" id="{4AB08E5D-2CA7-47B1-8514-CF3C1D5F1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" b="1"/>
          <a:stretch/>
        </p:blipFill>
        <p:spPr>
          <a:xfrm>
            <a:off x="7606181" y="4789045"/>
            <a:ext cx="1294962" cy="1824840"/>
          </a:xfrm>
          <a:prstGeom prst="rect">
            <a:avLst/>
          </a:prstGeom>
        </p:spPr>
      </p:pic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7EE655E3-7682-4533-A269-8A5A24730398}"/>
              </a:ext>
            </a:extLst>
          </p:cNvPr>
          <p:cNvSpPr/>
          <p:nvPr/>
        </p:nvSpPr>
        <p:spPr>
          <a:xfrm>
            <a:off x="410441" y="5935169"/>
            <a:ext cx="1862339" cy="340951"/>
          </a:xfrm>
          <a:prstGeom prst="roundRect">
            <a:avLst/>
          </a:prstGeom>
          <a:solidFill>
            <a:srgbClr val="9BAFB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After A Period of Time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EF71328-AC39-4D7D-B7D3-3DCAA4069ACC}"/>
              </a:ext>
            </a:extLst>
          </p:cNvPr>
          <p:cNvSpPr txBox="1"/>
          <p:nvPr/>
        </p:nvSpPr>
        <p:spPr>
          <a:xfrm>
            <a:off x="208032" y="936083"/>
            <a:ext cx="312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Hypo-Osmotic Swelling Test </a:t>
            </a:r>
            <a:endParaRPr lang="zh-CN" altLang="en-US" dirty="0"/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B58276EE-1358-4356-A761-692A2DAA8695}"/>
              </a:ext>
            </a:extLst>
          </p:cNvPr>
          <p:cNvSpPr/>
          <p:nvPr/>
        </p:nvSpPr>
        <p:spPr>
          <a:xfrm>
            <a:off x="107058" y="156395"/>
            <a:ext cx="3964252" cy="766815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ICSI Treatment: Picking Live Sperm for NOA Patients</a:t>
            </a:r>
          </a:p>
        </p:txBody>
      </p:sp>
    </p:spTree>
    <p:extLst>
      <p:ext uri="{BB962C8B-B14F-4D97-AF65-F5344CB8AC3E}">
        <p14:creationId xmlns:p14="http://schemas.microsoft.com/office/powerpoint/2010/main" val="32689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椭圆 110">
            <a:extLst>
              <a:ext uri="{FF2B5EF4-FFF2-40B4-BE49-F238E27FC236}">
                <a16:creationId xmlns:a16="http://schemas.microsoft.com/office/drawing/2014/main" id="{EBDC1CA3-D172-4029-9AE2-2538532F293C}"/>
              </a:ext>
            </a:extLst>
          </p:cNvPr>
          <p:cNvSpPr/>
          <p:nvPr/>
        </p:nvSpPr>
        <p:spPr>
          <a:xfrm>
            <a:off x="5750592" y="4019507"/>
            <a:ext cx="2232000" cy="2232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AEBB5B-6558-4786-B8BE-97282167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804" y="1644378"/>
            <a:ext cx="2174751" cy="222755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AD7B2AD1-F851-451D-B4C0-5294B1B2D20B}"/>
              </a:ext>
            </a:extLst>
          </p:cNvPr>
          <p:cNvSpPr/>
          <p:nvPr/>
        </p:nvSpPr>
        <p:spPr>
          <a:xfrm>
            <a:off x="5750592" y="1631843"/>
            <a:ext cx="2228400" cy="22284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D39CE2A-55FE-417B-B23B-A6E3CB954BFA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116541" y="2773965"/>
            <a:ext cx="651348" cy="121028"/>
            <a:chOff x="2877924" y="2185653"/>
            <a:chExt cx="6095655" cy="1464025"/>
          </a:xfrm>
        </p:grpSpPr>
        <p:sp>
          <p:nvSpPr>
            <p:cNvPr id="72" name="任意多边形 5">
              <a:extLst>
                <a:ext uri="{FF2B5EF4-FFF2-40B4-BE49-F238E27FC236}">
                  <a16:creationId xmlns:a16="http://schemas.microsoft.com/office/drawing/2014/main" id="{05062A72-ECA0-47F9-A2AE-0D5DCC94B95D}"/>
                </a:ext>
              </a:extLst>
            </p:cNvPr>
            <p:cNvSpPr/>
            <p:nvPr/>
          </p:nvSpPr>
          <p:spPr>
            <a:xfrm>
              <a:off x="4881086" y="2871674"/>
              <a:ext cx="3955706" cy="595546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73" name="任意多边形 6">
              <a:extLst>
                <a:ext uri="{FF2B5EF4-FFF2-40B4-BE49-F238E27FC236}">
                  <a16:creationId xmlns:a16="http://schemas.microsoft.com/office/drawing/2014/main" id="{72B2AE4F-D2BD-4C01-BA69-59FEFD4C9525}"/>
                </a:ext>
              </a:extLst>
            </p:cNvPr>
            <p:cNvSpPr/>
            <p:nvPr/>
          </p:nvSpPr>
          <p:spPr>
            <a:xfrm>
              <a:off x="4895859" y="2645892"/>
              <a:ext cx="3955706" cy="634020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F0BA8AEE-C230-4EF6-BB86-DF0E30AF20DC}"/>
                </a:ext>
              </a:extLst>
            </p:cNvPr>
            <p:cNvSpPr/>
            <p:nvPr/>
          </p:nvSpPr>
          <p:spPr>
            <a:xfrm rot="523033">
              <a:off x="2877924" y="2185653"/>
              <a:ext cx="2038536" cy="1464025"/>
            </a:xfrm>
            <a:prstGeom prst="ellipse">
              <a:avLst/>
            </a:prstGeom>
            <a:gradFill flip="none" rotWithShape="1">
              <a:gsLst>
                <a:gs pos="26000">
                  <a:schemeClr val="bg1">
                    <a:lumMod val="95000"/>
                  </a:schemeClr>
                </a:gs>
                <a:gs pos="38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 w="381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F49AFA1C-0E6C-4522-B0B8-0556C65AD772}"/>
                </a:ext>
              </a:extLst>
            </p:cNvPr>
            <p:cNvSpPr/>
            <p:nvPr/>
          </p:nvSpPr>
          <p:spPr>
            <a:xfrm rot="177088">
              <a:off x="8803152" y="3160184"/>
              <a:ext cx="170427" cy="239455"/>
            </a:xfrm>
            <a:custGeom>
              <a:avLst/>
              <a:gdLst>
                <a:gd name="connsiteX0" fmla="*/ 0 w 153844"/>
                <a:gd name="connsiteY0" fmla="*/ 0 h 225425"/>
                <a:gd name="connsiteX1" fmla="*/ 142875 w 153844"/>
                <a:gd name="connsiteY1" fmla="*/ 133350 h 225425"/>
                <a:gd name="connsiteX2" fmla="*/ 133350 w 153844"/>
                <a:gd name="connsiteY2" fmla="*/ 219075 h 225425"/>
                <a:gd name="connsiteX3" fmla="*/ 47625 w 153844"/>
                <a:gd name="connsiteY3" fmla="*/ 219075 h 225425"/>
                <a:gd name="connsiteX4" fmla="*/ 9525 w 153844"/>
                <a:gd name="connsiteY4" fmla="*/ 2000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44" h="225425">
                  <a:moveTo>
                    <a:pt x="0" y="0"/>
                  </a:moveTo>
                  <a:cubicBezTo>
                    <a:pt x="60325" y="48419"/>
                    <a:pt x="120650" y="96838"/>
                    <a:pt x="142875" y="133350"/>
                  </a:cubicBezTo>
                  <a:cubicBezTo>
                    <a:pt x="165100" y="169862"/>
                    <a:pt x="149225" y="204788"/>
                    <a:pt x="133350" y="219075"/>
                  </a:cubicBezTo>
                  <a:cubicBezTo>
                    <a:pt x="117475" y="233363"/>
                    <a:pt x="47625" y="219075"/>
                    <a:pt x="47625" y="219075"/>
                  </a:cubicBezTo>
                  <a:cubicBezTo>
                    <a:pt x="26988" y="215900"/>
                    <a:pt x="-19050" y="166688"/>
                    <a:pt x="9525" y="200025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E2E4529-FFFA-4323-817C-776C3C8135BA}"/>
                </a:ext>
              </a:extLst>
            </p:cNvPr>
            <p:cNvSpPr/>
            <p:nvPr/>
          </p:nvSpPr>
          <p:spPr>
            <a:xfrm>
              <a:off x="4892040" y="2829560"/>
              <a:ext cx="1099820" cy="678180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 w="127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CB9CDBD-1E27-4E0D-A96E-F8C19535B800}"/>
              </a:ext>
            </a:extLst>
          </p:cNvPr>
          <p:cNvSpPr/>
          <p:nvPr/>
        </p:nvSpPr>
        <p:spPr>
          <a:xfrm>
            <a:off x="7003538" y="1213585"/>
            <a:ext cx="1981295" cy="1645233"/>
          </a:xfrm>
          <a:custGeom>
            <a:avLst/>
            <a:gdLst>
              <a:gd name="connsiteX0" fmla="*/ 955964 w 2643447"/>
              <a:gd name="connsiteY0" fmla="*/ 1787236 h 1787236"/>
              <a:gd name="connsiteX1" fmla="*/ 0 w 2643447"/>
              <a:gd name="connsiteY1" fmla="*/ 1762298 h 1787236"/>
              <a:gd name="connsiteX2" fmla="*/ 324196 w 2643447"/>
              <a:gd name="connsiteY2" fmla="*/ 1620982 h 1787236"/>
              <a:gd name="connsiteX3" fmla="*/ 972589 w 2643447"/>
              <a:gd name="connsiteY3" fmla="*/ 1637607 h 1787236"/>
              <a:gd name="connsiteX4" fmla="*/ 2493818 w 2643447"/>
              <a:gd name="connsiteY4" fmla="*/ 0 h 1787236"/>
              <a:gd name="connsiteX5" fmla="*/ 2643447 w 2643447"/>
              <a:gd name="connsiteY5" fmla="*/ 133003 h 1787236"/>
              <a:gd name="connsiteX6" fmla="*/ 1113905 w 2643447"/>
              <a:gd name="connsiteY6" fmla="*/ 1770611 h 1787236"/>
              <a:gd name="connsiteX7" fmla="*/ 955964 w 2643447"/>
              <a:gd name="connsiteY7" fmla="*/ 1787236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447" h="1787236">
                <a:moveTo>
                  <a:pt x="955964" y="1787236"/>
                </a:moveTo>
                <a:lnTo>
                  <a:pt x="0" y="1762298"/>
                </a:lnTo>
                <a:lnTo>
                  <a:pt x="324196" y="1620982"/>
                </a:lnTo>
                <a:lnTo>
                  <a:pt x="972589" y="1637607"/>
                </a:lnTo>
                <a:lnTo>
                  <a:pt x="2493818" y="0"/>
                </a:lnTo>
                <a:lnTo>
                  <a:pt x="2643447" y="133003"/>
                </a:lnTo>
                <a:lnTo>
                  <a:pt x="1113905" y="1770611"/>
                </a:lnTo>
                <a:lnTo>
                  <a:pt x="955964" y="1787236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6902281F-BFAC-4914-AB3A-CD3519D16E62}"/>
              </a:ext>
            </a:extLst>
          </p:cNvPr>
          <p:cNvSpPr txBox="1"/>
          <p:nvPr/>
        </p:nvSpPr>
        <p:spPr>
          <a:xfrm>
            <a:off x="6102758" y="5403508"/>
            <a:ext cx="158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Hypo-Osmotic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Solution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9" name="箭头: 燕尾形 8">
            <a:extLst>
              <a:ext uri="{FF2B5EF4-FFF2-40B4-BE49-F238E27FC236}">
                <a16:creationId xmlns:a16="http://schemas.microsoft.com/office/drawing/2014/main" id="{D08673E0-20D5-4EBE-BB51-1B38037ADE2D}"/>
              </a:ext>
            </a:extLst>
          </p:cNvPr>
          <p:cNvSpPr/>
          <p:nvPr/>
        </p:nvSpPr>
        <p:spPr>
          <a:xfrm rot="10800000">
            <a:off x="5175637" y="4937385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9CEF8066-3D05-4FCA-90D2-5A8087749CD7}"/>
              </a:ext>
            </a:extLst>
          </p:cNvPr>
          <p:cNvSpPr/>
          <p:nvPr/>
        </p:nvSpPr>
        <p:spPr>
          <a:xfrm>
            <a:off x="2859885" y="4024319"/>
            <a:ext cx="2232000" cy="2232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27C3BA11-E501-4323-A92A-9EC11F54DF38}"/>
              </a:ext>
            </a:extLst>
          </p:cNvPr>
          <p:cNvSpPr txBox="1"/>
          <p:nvPr/>
        </p:nvSpPr>
        <p:spPr>
          <a:xfrm>
            <a:off x="3222721" y="5466108"/>
            <a:ext cx="158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Hypo-Osmotic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Solution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CFE3B650-5217-471C-9801-FEAD1358F8D2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3222721" y="4497759"/>
            <a:ext cx="651348" cy="121028"/>
            <a:chOff x="2877924" y="2185653"/>
            <a:chExt cx="6095655" cy="1464025"/>
          </a:xfrm>
        </p:grpSpPr>
        <p:sp>
          <p:nvSpPr>
            <p:cNvPr id="148" name="任意多边形 5">
              <a:extLst>
                <a:ext uri="{FF2B5EF4-FFF2-40B4-BE49-F238E27FC236}">
                  <a16:creationId xmlns:a16="http://schemas.microsoft.com/office/drawing/2014/main" id="{D3D889A1-60BC-4353-9FCF-4198B3CFBB4C}"/>
                </a:ext>
              </a:extLst>
            </p:cNvPr>
            <p:cNvSpPr/>
            <p:nvPr/>
          </p:nvSpPr>
          <p:spPr>
            <a:xfrm>
              <a:off x="4881086" y="2871674"/>
              <a:ext cx="3955706" cy="595546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149" name="任意多边形 6">
              <a:extLst>
                <a:ext uri="{FF2B5EF4-FFF2-40B4-BE49-F238E27FC236}">
                  <a16:creationId xmlns:a16="http://schemas.microsoft.com/office/drawing/2014/main" id="{98927739-5B26-4BA1-8A86-AE35E25352DD}"/>
                </a:ext>
              </a:extLst>
            </p:cNvPr>
            <p:cNvSpPr/>
            <p:nvPr/>
          </p:nvSpPr>
          <p:spPr>
            <a:xfrm>
              <a:off x="4895859" y="2645892"/>
              <a:ext cx="3955706" cy="634020"/>
            </a:xfrm>
            <a:custGeom>
              <a:avLst/>
              <a:gdLst>
                <a:gd name="connsiteX0" fmla="*/ 0 w 2299317"/>
                <a:gd name="connsiteY0" fmla="*/ 229123 h 595546"/>
                <a:gd name="connsiteX1" fmla="*/ 470517 w 2299317"/>
                <a:gd name="connsiteY1" fmla="*/ 557597 h 595546"/>
                <a:gd name="connsiteX2" fmla="*/ 861134 w 2299317"/>
                <a:gd name="connsiteY2" fmla="*/ 530964 h 595546"/>
                <a:gd name="connsiteX3" fmla="*/ 1402672 w 2299317"/>
                <a:gd name="connsiteY3" fmla="*/ 42692 h 595546"/>
                <a:gd name="connsiteX4" fmla="*/ 1917577 w 2299317"/>
                <a:gd name="connsiteY4" fmla="*/ 78203 h 595546"/>
                <a:gd name="connsiteX5" fmla="*/ 2299317 w 2299317"/>
                <a:gd name="connsiteY5" fmla="*/ 513209 h 59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317" h="595546">
                  <a:moveTo>
                    <a:pt x="0" y="229123"/>
                  </a:moveTo>
                  <a:cubicBezTo>
                    <a:pt x="163497" y="368206"/>
                    <a:pt x="326995" y="507290"/>
                    <a:pt x="470517" y="557597"/>
                  </a:cubicBezTo>
                  <a:cubicBezTo>
                    <a:pt x="614039" y="607904"/>
                    <a:pt x="705775" y="616781"/>
                    <a:pt x="861134" y="530964"/>
                  </a:cubicBezTo>
                  <a:cubicBezTo>
                    <a:pt x="1016493" y="445147"/>
                    <a:pt x="1226598" y="118152"/>
                    <a:pt x="1402672" y="42692"/>
                  </a:cubicBezTo>
                  <a:cubicBezTo>
                    <a:pt x="1578746" y="-32768"/>
                    <a:pt x="1768136" y="-217"/>
                    <a:pt x="1917577" y="78203"/>
                  </a:cubicBezTo>
                  <a:cubicBezTo>
                    <a:pt x="2067018" y="156622"/>
                    <a:pt x="2212020" y="399279"/>
                    <a:pt x="2299317" y="513209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DC39776C-0D41-49E2-AB6B-0389F462E767}"/>
                </a:ext>
              </a:extLst>
            </p:cNvPr>
            <p:cNvSpPr/>
            <p:nvPr/>
          </p:nvSpPr>
          <p:spPr>
            <a:xfrm rot="523033">
              <a:off x="2877924" y="2185653"/>
              <a:ext cx="2038536" cy="1464025"/>
            </a:xfrm>
            <a:prstGeom prst="ellipse">
              <a:avLst/>
            </a:prstGeom>
            <a:gradFill flip="none" rotWithShape="1">
              <a:gsLst>
                <a:gs pos="26000">
                  <a:schemeClr val="bg1">
                    <a:lumMod val="95000"/>
                  </a:schemeClr>
                </a:gs>
                <a:gs pos="38000">
                  <a:schemeClr val="bg1">
                    <a:lumMod val="8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 w="381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82F71562-D345-45F3-999A-31C63C281AF9}"/>
                </a:ext>
              </a:extLst>
            </p:cNvPr>
            <p:cNvSpPr/>
            <p:nvPr/>
          </p:nvSpPr>
          <p:spPr>
            <a:xfrm rot="177088">
              <a:off x="8803152" y="3160184"/>
              <a:ext cx="170427" cy="239455"/>
            </a:xfrm>
            <a:custGeom>
              <a:avLst/>
              <a:gdLst>
                <a:gd name="connsiteX0" fmla="*/ 0 w 153844"/>
                <a:gd name="connsiteY0" fmla="*/ 0 h 225425"/>
                <a:gd name="connsiteX1" fmla="*/ 142875 w 153844"/>
                <a:gd name="connsiteY1" fmla="*/ 133350 h 225425"/>
                <a:gd name="connsiteX2" fmla="*/ 133350 w 153844"/>
                <a:gd name="connsiteY2" fmla="*/ 219075 h 225425"/>
                <a:gd name="connsiteX3" fmla="*/ 47625 w 153844"/>
                <a:gd name="connsiteY3" fmla="*/ 219075 h 225425"/>
                <a:gd name="connsiteX4" fmla="*/ 9525 w 153844"/>
                <a:gd name="connsiteY4" fmla="*/ 2000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44" h="225425">
                  <a:moveTo>
                    <a:pt x="0" y="0"/>
                  </a:moveTo>
                  <a:cubicBezTo>
                    <a:pt x="60325" y="48419"/>
                    <a:pt x="120650" y="96838"/>
                    <a:pt x="142875" y="133350"/>
                  </a:cubicBezTo>
                  <a:cubicBezTo>
                    <a:pt x="165100" y="169862"/>
                    <a:pt x="149225" y="204788"/>
                    <a:pt x="133350" y="219075"/>
                  </a:cubicBezTo>
                  <a:cubicBezTo>
                    <a:pt x="117475" y="233363"/>
                    <a:pt x="47625" y="219075"/>
                    <a:pt x="47625" y="219075"/>
                  </a:cubicBezTo>
                  <a:cubicBezTo>
                    <a:pt x="26988" y="215900"/>
                    <a:pt x="-19050" y="166688"/>
                    <a:pt x="9525" y="200025"/>
                  </a:cubicBezTo>
                </a:path>
              </a:pathLst>
            </a:custGeom>
            <a:noFill/>
            <a:ln w="1905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509E1143-441E-4FE3-A565-9957B529503F}"/>
                </a:ext>
              </a:extLst>
            </p:cNvPr>
            <p:cNvSpPr/>
            <p:nvPr/>
          </p:nvSpPr>
          <p:spPr>
            <a:xfrm>
              <a:off x="4892040" y="2829560"/>
              <a:ext cx="1099820" cy="678180"/>
            </a:xfrm>
            <a:custGeom>
              <a:avLst/>
              <a:gdLst>
                <a:gd name="connsiteX0" fmla="*/ 0 w 1099820"/>
                <a:gd name="connsiteY0" fmla="*/ 368300 h 678180"/>
                <a:gd name="connsiteX1" fmla="*/ 231140 w 1099820"/>
                <a:gd name="connsiteY1" fmla="*/ 485140 h 678180"/>
                <a:gd name="connsiteX2" fmla="*/ 551180 w 1099820"/>
                <a:gd name="connsiteY2" fmla="*/ 619760 h 678180"/>
                <a:gd name="connsiteX3" fmla="*/ 701040 w 1099820"/>
                <a:gd name="connsiteY3" fmla="*/ 662940 h 678180"/>
                <a:gd name="connsiteX4" fmla="*/ 833120 w 1099820"/>
                <a:gd name="connsiteY4" fmla="*/ 678180 h 678180"/>
                <a:gd name="connsiteX5" fmla="*/ 919480 w 1099820"/>
                <a:gd name="connsiteY5" fmla="*/ 665480 h 678180"/>
                <a:gd name="connsiteX6" fmla="*/ 993140 w 1099820"/>
                <a:gd name="connsiteY6" fmla="*/ 652780 h 678180"/>
                <a:gd name="connsiteX7" fmla="*/ 1071880 w 1099820"/>
                <a:gd name="connsiteY7" fmla="*/ 645160 h 678180"/>
                <a:gd name="connsiteX8" fmla="*/ 1099820 w 1099820"/>
                <a:gd name="connsiteY8" fmla="*/ 579120 h 678180"/>
                <a:gd name="connsiteX9" fmla="*/ 1089660 w 1099820"/>
                <a:gd name="connsiteY9" fmla="*/ 533400 h 678180"/>
                <a:gd name="connsiteX10" fmla="*/ 1069340 w 1099820"/>
                <a:gd name="connsiteY10" fmla="*/ 482600 h 678180"/>
                <a:gd name="connsiteX11" fmla="*/ 1064260 w 1099820"/>
                <a:gd name="connsiteY11" fmla="*/ 457200 h 678180"/>
                <a:gd name="connsiteX12" fmla="*/ 1023620 w 1099820"/>
                <a:gd name="connsiteY12" fmla="*/ 424180 h 678180"/>
                <a:gd name="connsiteX13" fmla="*/ 929640 w 1099820"/>
                <a:gd name="connsiteY13" fmla="*/ 401320 h 678180"/>
                <a:gd name="connsiteX14" fmla="*/ 820420 w 1099820"/>
                <a:gd name="connsiteY14" fmla="*/ 378460 h 678180"/>
                <a:gd name="connsiteX15" fmla="*/ 701040 w 1099820"/>
                <a:gd name="connsiteY15" fmla="*/ 322580 h 678180"/>
                <a:gd name="connsiteX16" fmla="*/ 563880 w 1099820"/>
                <a:gd name="connsiteY16" fmla="*/ 259080 h 678180"/>
                <a:gd name="connsiteX17" fmla="*/ 368300 w 1099820"/>
                <a:gd name="connsiteY17" fmla="*/ 167640 h 678180"/>
                <a:gd name="connsiteX18" fmla="*/ 241300 w 1099820"/>
                <a:gd name="connsiteY18" fmla="*/ 93980 h 678180"/>
                <a:gd name="connsiteX19" fmla="*/ 99060 w 1099820"/>
                <a:gd name="connsiteY19" fmla="*/ 35560 h 678180"/>
                <a:gd name="connsiteX20" fmla="*/ 17780 w 1099820"/>
                <a:gd name="connsiteY20" fmla="*/ 0 h 678180"/>
                <a:gd name="connsiteX21" fmla="*/ 7620 w 1099820"/>
                <a:gd name="connsiteY21" fmla="*/ 81280 h 678180"/>
                <a:gd name="connsiteX22" fmla="*/ 35560 w 1099820"/>
                <a:gd name="connsiteY22" fmla="*/ 193040 h 678180"/>
                <a:gd name="connsiteX23" fmla="*/ 0 w 1099820"/>
                <a:gd name="connsiteY23" fmla="*/ 368300 h 6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99820" h="678180">
                  <a:moveTo>
                    <a:pt x="0" y="368300"/>
                  </a:moveTo>
                  <a:lnTo>
                    <a:pt x="231140" y="485140"/>
                  </a:lnTo>
                  <a:lnTo>
                    <a:pt x="551180" y="619760"/>
                  </a:lnTo>
                  <a:lnTo>
                    <a:pt x="701040" y="662940"/>
                  </a:lnTo>
                  <a:lnTo>
                    <a:pt x="833120" y="678180"/>
                  </a:lnTo>
                  <a:lnTo>
                    <a:pt x="919480" y="665480"/>
                  </a:lnTo>
                  <a:lnTo>
                    <a:pt x="993140" y="652780"/>
                  </a:lnTo>
                  <a:lnTo>
                    <a:pt x="1071880" y="645160"/>
                  </a:lnTo>
                  <a:lnTo>
                    <a:pt x="1099820" y="579120"/>
                  </a:lnTo>
                  <a:lnTo>
                    <a:pt x="1089660" y="533400"/>
                  </a:lnTo>
                  <a:lnTo>
                    <a:pt x="1069340" y="482600"/>
                  </a:lnTo>
                  <a:lnTo>
                    <a:pt x="1064260" y="457200"/>
                  </a:lnTo>
                  <a:lnTo>
                    <a:pt x="1023620" y="424180"/>
                  </a:lnTo>
                  <a:lnTo>
                    <a:pt x="929640" y="401320"/>
                  </a:lnTo>
                  <a:lnTo>
                    <a:pt x="820420" y="378460"/>
                  </a:lnTo>
                  <a:lnTo>
                    <a:pt x="701040" y="322580"/>
                  </a:lnTo>
                  <a:lnTo>
                    <a:pt x="563880" y="259080"/>
                  </a:lnTo>
                  <a:lnTo>
                    <a:pt x="368300" y="167640"/>
                  </a:lnTo>
                  <a:lnTo>
                    <a:pt x="241300" y="93980"/>
                  </a:lnTo>
                  <a:lnTo>
                    <a:pt x="99060" y="35560"/>
                  </a:lnTo>
                  <a:lnTo>
                    <a:pt x="17780" y="0"/>
                  </a:lnTo>
                  <a:lnTo>
                    <a:pt x="7620" y="81280"/>
                  </a:lnTo>
                  <a:lnTo>
                    <a:pt x="35560" y="19304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 w="12700" cap="flat" cmpd="sng" algn="ctr">
              <a:solidFill>
                <a:srgbClr val="000000">
                  <a:alpha val="50196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endParaRPr>
            </a:p>
          </p:txBody>
        </p:sp>
      </p:grpSp>
      <p:sp>
        <p:nvSpPr>
          <p:cNvPr id="153" name="箭头: 燕尾形 152">
            <a:extLst>
              <a:ext uri="{FF2B5EF4-FFF2-40B4-BE49-F238E27FC236}">
                <a16:creationId xmlns:a16="http://schemas.microsoft.com/office/drawing/2014/main" id="{000E8DB4-2F14-4BD5-9620-45E7547B1E08}"/>
              </a:ext>
            </a:extLst>
          </p:cNvPr>
          <p:cNvSpPr/>
          <p:nvPr/>
        </p:nvSpPr>
        <p:spPr>
          <a:xfrm rot="10800000">
            <a:off x="2296661" y="4937385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54" name="箭头: 燕尾形 153">
            <a:extLst>
              <a:ext uri="{FF2B5EF4-FFF2-40B4-BE49-F238E27FC236}">
                <a16:creationId xmlns:a16="http://schemas.microsoft.com/office/drawing/2014/main" id="{EE0021E4-AACF-4907-81D1-624DD0587EF2}"/>
              </a:ext>
            </a:extLst>
          </p:cNvPr>
          <p:cNvSpPr/>
          <p:nvPr/>
        </p:nvSpPr>
        <p:spPr>
          <a:xfrm>
            <a:off x="5210955" y="2613892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55" name="箭头: 燕尾形 154">
            <a:extLst>
              <a:ext uri="{FF2B5EF4-FFF2-40B4-BE49-F238E27FC236}">
                <a16:creationId xmlns:a16="http://schemas.microsoft.com/office/drawing/2014/main" id="{D573051C-E411-44F5-880B-668A80D48BD0}"/>
              </a:ext>
            </a:extLst>
          </p:cNvPr>
          <p:cNvSpPr/>
          <p:nvPr/>
        </p:nvSpPr>
        <p:spPr>
          <a:xfrm>
            <a:off x="2378069" y="2538240"/>
            <a:ext cx="479472" cy="396240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DF4E5EB-5EE1-49FB-9BE1-F5859BEAA876}"/>
              </a:ext>
            </a:extLst>
          </p:cNvPr>
          <p:cNvSpPr/>
          <p:nvPr/>
        </p:nvSpPr>
        <p:spPr>
          <a:xfrm>
            <a:off x="522110" y="4786370"/>
            <a:ext cx="1614339" cy="698269"/>
          </a:xfrm>
          <a:prstGeom prst="roundRect">
            <a:avLst/>
          </a:prstGeom>
          <a:solidFill>
            <a:srgbClr val="9BA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Failed to </a:t>
            </a:r>
            <a:r>
              <a:rPr lang="en-US" altLang="zh-CN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Find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 A Viable </a:t>
            </a:r>
            <a:r>
              <a:rPr lang="en-US" altLang="zh-CN" dirty="0">
                <a:solidFill>
                  <a:prstClr val="white"/>
                </a:solidFill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perm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56" name="箭头: 燕尾形 155">
            <a:extLst>
              <a:ext uri="{FF2B5EF4-FFF2-40B4-BE49-F238E27FC236}">
                <a16:creationId xmlns:a16="http://schemas.microsoft.com/office/drawing/2014/main" id="{C7C9163F-34D7-4DE4-84D5-8FC0A2ED2065}"/>
              </a:ext>
            </a:extLst>
          </p:cNvPr>
          <p:cNvSpPr/>
          <p:nvPr/>
        </p:nvSpPr>
        <p:spPr>
          <a:xfrm rot="18977549">
            <a:off x="2003185" y="3900685"/>
            <a:ext cx="864912" cy="398492"/>
          </a:xfrm>
          <a:prstGeom prst="notchedRightArrow">
            <a:avLst/>
          </a:prstGeom>
          <a:solidFill>
            <a:srgbClr val="9BAF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7E621C39-A0AB-453A-AB9F-05375C5F9B05}"/>
              </a:ext>
            </a:extLst>
          </p:cNvPr>
          <p:cNvSpPr txBox="1"/>
          <p:nvPr/>
        </p:nvSpPr>
        <p:spPr>
          <a:xfrm>
            <a:off x="3607482" y="468597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Dead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Condensed" panose="020B0502040204020203" pitchFamily="34" charset="0"/>
              <a:ea typeface="微软雅黑" panose="020B0503020204020204" pitchFamily="34" charset="-122"/>
              <a:cs typeface="+mn-cs"/>
              <a:sym typeface="Bahnschrift SemiCondensed" panose="020B0502040204020203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2B3246C-80D4-40C9-98C9-5F615656C65F}"/>
              </a:ext>
            </a:extLst>
          </p:cNvPr>
          <p:cNvGrpSpPr/>
          <p:nvPr/>
        </p:nvGrpSpPr>
        <p:grpSpPr>
          <a:xfrm>
            <a:off x="-570454" y="1597008"/>
            <a:ext cx="3902318" cy="1894324"/>
            <a:chOff x="6732006" y="3204347"/>
            <a:chExt cx="3902318" cy="1894324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C71B593E-7527-4424-83C6-DC1599681203}"/>
                </a:ext>
              </a:extLst>
            </p:cNvPr>
            <p:cNvSpPr/>
            <p:nvPr/>
          </p:nvSpPr>
          <p:spPr>
            <a:xfrm>
              <a:off x="7917873" y="360218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D11C1A4-43C1-4763-A7E3-3D9B0683B5F0}"/>
                </a:ext>
              </a:extLst>
            </p:cNvPr>
            <p:cNvSpPr/>
            <p:nvPr/>
          </p:nvSpPr>
          <p:spPr>
            <a:xfrm>
              <a:off x="8683165" y="360218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F36050A-45B3-4A26-8C6C-333F8D924FC1}"/>
                </a:ext>
              </a:extLst>
            </p:cNvPr>
            <p:cNvSpPr/>
            <p:nvPr/>
          </p:nvSpPr>
          <p:spPr>
            <a:xfrm>
              <a:off x="7917873" y="437867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ED11B958-7CEA-455B-A23F-0BE5744F33DB}"/>
                </a:ext>
              </a:extLst>
            </p:cNvPr>
            <p:cNvSpPr/>
            <p:nvPr/>
          </p:nvSpPr>
          <p:spPr>
            <a:xfrm>
              <a:off x="8683165" y="4378671"/>
              <a:ext cx="720000" cy="720000"/>
            </a:xfrm>
            <a:prstGeom prst="ellipse">
              <a:avLst/>
            </a:prstGeom>
            <a:solidFill>
              <a:srgbClr val="9BAF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5035118-B87F-4C76-A4C0-593E961F20C3}"/>
                </a:ext>
              </a:extLst>
            </p:cNvPr>
            <p:cNvSpPr txBox="1"/>
            <p:nvPr/>
          </p:nvSpPr>
          <p:spPr>
            <a:xfrm>
              <a:off x="7969075" y="3777515"/>
              <a:ext cx="636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TESA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81F17C0-12EE-4E13-A0CF-95BB52062B5B}"/>
                </a:ext>
              </a:extLst>
            </p:cNvPr>
            <p:cNvSpPr txBox="1"/>
            <p:nvPr/>
          </p:nvSpPr>
          <p:spPr>
            <a:xfrm>
              <a:off x="8731220" y="3786605"/>
              <a:ext cx="623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TESE</a:t>
              </a:r>
              <a:endParaRPr lang="zh-CN" altLang="en-US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2FD049D-B905-43B6-B23F-C528016FC158}"/>
                </a:ext>
              </a:extLst>
            </p:cNvPr>
            <p:cNvSpPr txBox="1"/>
            <p:nvPr/>
          </p:nvSpPr>
          <p:spPr>
            <a:xfrm>
              <a:off x="7975486" y="4535171"/>
              <a:ext cx="663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PESA</a:t>
              </a:r>
              <a:endParaRPr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3BB1D57-CFF2-468F-BFCE-2276189ADBCB}"/>
                </a:ext>
              </a:extLst>
            </p:cNvPr>
            <p:cNvSpPr txBox="1"/>
            <p:nvPr/>
          </p:nvSpPr>
          <p:spPr>
            <a:xfrm>
              <a:off x="8706110" y="4524818"/>
              <a:ext cx="68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MESE</a:t>
              </a:r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ACACE97-D4A2-413A-9ABF-6CBC487B7BDE}"/>
                </a:ext>
              </a:extLst>
            </p:cNvPr>
            <p:cNvSpPr txBox="1"/>
            <p:nvPr/>
          </p:nvSpPr>
          <p:spPr>
            <a:xfrm>
              <a:off x="6732006" y="3204347"/>
              <a:ext cx="39023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/>
                <a:t>Surgical Sperm Retrieval</a:t>
              </a:r>
              <a:endParaRPr lang="zh-CN" altLang="en-US" sz="1600" dirty="0"/>
            </a:p>
          </p:txBody>
        </p:sp>
      </p:grp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64493192-778C-42EB-89D2-BC52C5567CF5}"/>
              </a:ext>
            </a:extLst>
          </p:cNvPr>
          <p:cNvSpPr/>
          <p:nvPr/>
        </p:nvSpPr>
        <p:spPr>
          <a:xfrm>
            <a:off x="107058" y="156395"/>
            <a:ext cx="3964252" cy="766815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ICSI Treatment: Picking Live Sperm for NOA Patients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798A4A2-FA97-4D1F-AF99-2BD6507283D4}"/>
              </a:ext>
            </a:extLst>
          </p:cNvPr>
          <p:cNvGrpSpPr/>
          <p:nvPr/>
        </p:nvGrpSpPr>
        <p:grpSpPr>
          <a:xfrm>
            <a:off x="4817594" y="3298273"/>
            <a:ext cx="1266194" cy="1260000"/>
            <a:chOff x="5222948" y="558179"/>
            <a:chExt cx="1085309" cy="108000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4EE0108-3CCD-4468-9BEF-945352DF81D9}"/>
                </a:ext>
              </a:extLst>
            </p:cNvPr>
            <p:cNvSpPr/>
            <p:nvPr/>
          </p:nvSpPr>
          <p:spPr>
            <a:xfrm>
              <a:off x="5222948" y="558179"/>
              <a:ext cx="1080000" cy="1080000"/>
            </a:xfrm>
            <a:prstGeom prst="ellipse">
              <a:avLst/>
            </a:prstGeom>
            <a:solidFill>
              <a:srgbClr val="9BA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DFD645D-D5B9-4DB7-8789-59E14E102455}"/>
                </a:ext>
              </a:extLst>
            </p:cNvPr>
            <p:cNvSpPr txBox="1"/>
            <p:nvPr/>
          </p:nvSpPr>
          <p:spPr>
            <a:xfrm>
              <a:off x="5228255" y="693602"/>
              <a:ext cx="1080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>
                  <a:solidFill>
                    <a:srgbClr val="FF0000"/>
                  </a:solidFill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Tedious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Repeated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微软雅黑" panose="020B0503020204020204" pitchFamily="34" charset="-122"/>
                  <a:sym typeface="Bahnschrift SemiCondensed" panose="020B0502040204020203" pitchFamily="34" charset="0"/>
                </a:rPr>
                <a:t>Cycles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8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02344 0.00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424 -0.004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4 -0.00486 L 0.06146 0.247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26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0486 L -0.02344 0.2548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0.24792 L -0.00746 0.2479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40" grpId="0" animBg="1"/>
      <p:bldP spid="4" grpId="0" animBg="1"/>
      <p:bldP spid="4" grpId="1" animBg="1"/>
      <p:bldP spid="4" grpId="2" animBg="1"/>
      <p:bldP spid="134" grpId="0"/>
      <p:bldP spid="9" grpId="0" animBg="1"/>
      <p:bldP spid="145" grpId="0" animBg="1"/>
      <p:bldP spid="146" grpId="0"/>
      <p:bldP spid="153" grpId="0" animBg="1"/>
      <p:bldP spid="154" grpId="0" animBg="1"/>
      <p:bldP spid="155" grpId="0" animBg="1"/>
      <p:bldP spid="10" grpId="0" animBg="1"/>
      <p:bldP spid="156" grpId="0" animBg="1"/>
      <p:bldP spid="1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7EEFFAC-B887-45CD-9B7D-6AFBF4A906E6}"/>
              </a:ext>
            </a:extLst>
          </p:cNvPr>
          <p:cNvSpPr/>
          <p:nvPr/>
        </p:nvSpPr>
        <p:spPr>
          <a:xfrm>
            <a:off x="4386805" y="2181205"/>
            <a:ext cx="3964252" cy="766815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rPr>
              <a:t>ICSI Treatment: Picking Live Sperm for NOA Patients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955941E-E1C7-407C-8AB3-B68FFA2C124E}"/>
              </a:ext>
            </a:extLst>
          </p:cNvPr>
          <p:cNvSpPr/>
          <p:nvPr/>
        </p:nvSpPr>
        <p:spPr>
          <a:xfrm>
            <a:off x="4386805" y="3902212"/>
            <a:ext cx="3964252" cy="645122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Diagnosis: Asthenozoospermia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8ED038B-EAE9-475E-A69F-6BE17D2C4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" b="1"/>
          <a:stretch/>
        </p:blipFill>
        <p:spPr>
          <a:xfrm>
            <a:off x="441314" y="1451300"/>
            <a:ext cx="3230624" cy="45525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5FD600-127E-4EC3-9A41-968C8EE4DBE1}"/>
              </a:ext>
            </a:extLst>
          </p:cNvPr>
          <p:cNvSpPr/>
          <p:nvPr/>
        </p:nvSpPr>
        <p:spPr>
          <a:xfrm>
            <a:off x="2" y="4022"/>
            <a:ext cx="9143998" cy="577869"/>
          </a:xfrm>
          <a:prstGeom prst="rect">
            <a:avLst/>
          </a:prstGeom>
          <a:solidFill>
            <a:srgbClr val="9BAF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Testing Viability of Immotile Sperm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A1F95C-EE12-4CE5-95F9-484275478437}"/>
              </a:ext>
            </a:extLst>
          </p:cNvPr>
          <p:cNvSpPr txBox="1"/>
          <p:nvPr/>
        </p:nvSpPr>
        <p:spPr>
          <a:xfrm>
            <a:off x="4572000" y="2948020"/>
            <a:ext cx="3126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Hypo-Osmotic Swelling Test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F0502020204030204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F5BC83-2510-4A86-926B-95551B7EF252}"/>
              </a:ext>
            </a:extLst>
          </p:cNvPr>
          <p:cNvSpPr txBox="1"/>
          <p:nvPr/>
        </p:nvSpPr>
        <p:spPr>
          <a:xfrm>
            <a:off x="4572000" y="4547334"/>
            <a:ext cx="4852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Eosin–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Nigrosin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F0502020204030204"/>
                <a:ea typeface="微软雅黑"/>
                <a:cs typeface="+mn-cs"/>
              </a:rPr>
              <a:t> Test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1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D5DB7F6-58A7-4D1F-8CE9-4E5FD20DA39F}"/>
              </a:ext>
            </a:extLst>
          </p:cNvPr>
          <p:cNvSpPr txBox="1"/>
          <p:nvPr/>
        </p:nvSpPr>
        <p:spPr>
          <a:xfrm>
            <a:off x="3916551" y="963123"/>
            <a:ext cx="48930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  <a:p>
            <a:r>
              <a:rPr lang="en-US" altLang="zh-CN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“In samples with poor motility, the viability test is important to</a:t>
            </a:r>
          </a:p>
          <a:p>
            <a:r>
              <a:rPr lang="en-US" altLang="zh-CN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rPr>
              <a:t>discriminate between immotile dead sperm and immotile live sperm. ”</a:t>
            </a:r>
            <a:endParaRPr lang="zh-CN" altLang="en-US" sz="2800" dirty="0">
              <a:latin typeface="Bahnschrift SemiCondensed" panose="020B0502040204020203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Bahnschrift SemiCondensed" panose="020B0502040204020203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DCD6712-ED06-4BEB-8BAA-C5EB4956885E}"/>
              </a:ext>
            </a:extLst>
          </p:cNvPr>
          <p:cNvGrpSpPr/>
          <p:nvPr/>
        </p:nvGrpSpPr>
        <p:grpSpPr>
          <a:xfrm>
            <a:off x="3916551" y="3984338"/>
            <a:ext cx="4893013" cy="1527919"/>
            <a:chOff x="3891064" y="4393874"/>
            <a:chExt cx="5126476" cy="1527919"/>
          </a:xfrm>
          <a:solidFill>
            <a:srgbClr val="9BAFB6"/>
          </a:solidFill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C8F1F2F-B155-4407-A086-29F9475404E7}"/>
                </a:ext>
              </a:extLst>
            </p:cNvPr>
            <p:cNvSpPr/>
            <p:nvPr/>
          </p:nvSpPr>
          <p:spPr>
            <a:xfrm>
              <a:off x="3891064" y="4393874"/>
              <a:ext cx="5126476" cy="15279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Bahnschrift SemiCondensed" panose="020B0502040204020203" pitchFamily="34" charset="0"/>
                <a:ea typeface="微软雅黑" panose="020B0503020204020204" pitchFamily="34" charset="-122"/>
                <a:sym typeface="Bahnschrift SemiCondensed" panose="020B0502040204020203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6CF54B9-948B-41AC-B1DF-20D8E135FE79}"/>
                </a:ext>
              </a:extLst>
            </p:cNvPr>
            <p:cNvSpPr txBox="1"/>
            <p:nvPr/>
          </p:nvSpPr>
          <p:spPr>
            <a:xfrm>
              <a:off x="3968886" y="4465336"/>
              <a:ext cx="489301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>
                  <a:latin typeface="Bahnschrift SemiCondensed" panose="020B0502040204020203" pitchFamily="34" charset="0"/>
                  <a:ea typeface="微软雅黑" panose="020B0503020204020204" pitchFamily="34" charset="-122"/>
                  <a:cs typeface="Times New Roman" panose="02020603050405020304" pitchFamily="18" charset="0"/>
                  <a:sym typeface="Bahnschrift SemiCondensed" panose="020B0502040204020203" pitchFamily="34" charset="0"/>
                </a:rPr>
                <a:t>Performing viability tests are recommended if fewer than 25% of sperm are motile. </a:t>
              </a:r>
              <a:endParaRPr lang="zh-CN" altLang="en-US" sz="2800" dirty="0">
                <a:latin typeface="Bahnschrift SemiCondensed" panose="020B0502040204020203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Bahnschrift SemiCondensed" panose="020B0502040204020203" pitchFamily="34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80BDF28-9329-448B-9AB7-501A46789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" b="1"/>
          <a:stretch/>
        </p:blipFill>
        <p:spPr>
          <a:xfrm>
            <a:off x="441314" y="1451300"/>
            <a:ext cx="3230624" cy="4552545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D44079-B4AA-4FE7-87D4-CBF34242025C}"/>
              </a:ext>
            </a:extLst>
          </p:cNvPr>
          <p:cNvSpPr/>
          <p:nvPr/>
        </p:nvSpPr>
        <p:spPr>
          <a:xfrm>
            <a:off x="187784" y="246539"/>
            <a:ext cx="3964252" cy="645122"/>
          </a:xfrm>
          <a:prstGeom prst="roundRect">
            <a:avLst/>
          </a:prstGeom>
          <a:solidFill>
            <a:srgbClr val="9BAFB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微软雅黑" panose="020B0503020204020204" pitchFamily="34" charset="-122"/>
                <a:cs typeface="+mn-cs"/>
                <a:sym typeface="Bahnschrift SemiCondensed" panose="020B0502040204020203" pitchFamily="34" charset="0"/>
              </a:rPr>
              <a:t>Diagnosis: Asthenozoospermia</a:t>
            </a:r>
          </a:p>
        </p:txBody>
      </p:sp>
    </p:spTree>
    <p:extLst>
      <p:ext uri="{BB962C8B-B14F-4D97-AF65-F5344CB8AC3E}">
        <p14:creationId xmlns:p14="http://schemas.microsoft.com/office/powerpoint/2010/main" val="72325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8529e1c2-5157-407c-ba3e-848d0773b3ad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5tkflko">
      <a:majorFont>
        <a:latin typeface="Bahnschrift SemiCondensed" panose="020F0302020204030204"/>
        <a:ea typeface="微软雅黑"/>
        <a:cs typeface=""/>
      </a:majorFont>
      <a:minorFont>
        <a:latin typeface="Bahnschrift SemiCondensed" panose="020F0502020204030204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E2B7F0841AE4AA871EE04936E0DFE" ma:contentTypeVersion="2" ma:contentTypeDescription="Create a new document." ma:contentTypeScope="" ma:versionID="db8adfb31d5b9def5e06ba1f452d99fa">
  <xsd:schema xmlns:xsd="http://www.w3.org/2001/XMLSchema" xmlns:xs="http://www.w3.org/2001/XMLSchema" xmlns:p="http://schemas.microsoft.com/office/2006/metadata/properties" xmlns:ns3="be5f1d9a-727e-4fc0-8d22-9aa14a0eea8a" targetNamespace="http://schemas.microsoft.com/office/2006/metadata/properties" ma:root="true" ma:fieldsID="7880b9b787d742f03463b97fa5866d60" ns3:_="">
    <xsd:import namespace="be5f1d9a-727e-4fc0-8d22-9aa14a0eea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f1d9a-727e-4fc0-8d22-9aa14a0eea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13E9F4-BAAC-41EA-8457-9F573DD23D87}">
  <ds:schemaRefs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e5f1d9a-727e-4fc0-8d22-9aa14a0eea8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6D8E754-FFAA-413C-86A0-5E2089A649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0BA865-665E-4F98-BA6F-159423C8BE69}">
  <ds:schemaRefs>
    <ds:schemaRef ds:uri="be5f1d9a-727e-4fc0-8d22-9aa14a0eea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17820</TotalTime>
  <Words>1168</Words>
  <Application>Microsoft Office PowerPoint</Application>
  <PresentationFormat>全屏显示(4:3)</PresentationFormat>
  <Paragraphs>459</Paragraphs>
  <Slides>47</Slides>
  <Notes>47</Notes>
  <HiddenSlides>0</HiddenSlides>
  <MMClips>8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4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Jiang Aojun</dc:creator>
  <cp:lastModifiedBy>Jiang Aojun</cp:lastModifiedBy>
  <cp:revision>57</cp:revision>
  <dcterms:created xsi:type="dcterms:W3CDTF">2022-02-15T03:02:17Z</dcterms:created>
  <dcterms:modified xsi:type="dcterms:W3CDTF">2023-01-04T12:05:53Z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0x01010080CE2B7F0841AE4AA871EE04936E0DFE</vt:lpwstr>
  </property>
</Properties>
</file>